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314" r:id="rId2"/>
    <p:sldId id="295" r:id="rId3"/>
    <p:sldId id="326" r:id="rId4"/>
    <p:sldId id="291" r:id="rId5"/>
    <p:sldId id="309" r:id="rId6"/>
    <p:sldId id="313" r:id="rId7"/>
    <p:sldId id="296" r:id="rId8"/>
    <p:sldId id="311" r:id="rId9"/>
    <p:sldId id="324" r:id="rId10"/>
    <p:sldId id="327" r:id="rId11"/>
    <p:sldId id="325" r:id="rId12"/>
    <p:sldId id="318" r:id="rId13"/>
    <p:sldId id="264" r:id="rId14"/>
    <p:sldId id="329" r:id="rId15"/>
    <p:sldId id="260" r:id="rId16"/>
    <p:sldId id="312" r:id="rId17"/>
    <p:sldId id="310" r:id="rId18"/>
    <p:sldId id="317" r:id="rId19"/>
    <p:sldId id="319" r:id="rId20"/>
    <p:sldId id="321" r:id="rId21"/>
    <p:sldId id="290" r:id="rId22"/>
    <p:sldId id="307" r:id="rId23"/>
    <p:sldId id="316" r:id="rId24"/>
    <p:sldId id="320" r:id="rId25"/>
    <p:sldId id="308" r:id="rId26"/>
    <p:sldId id="288" r:id="rId27"/>
    <p:sldId id="289" r:id="rId28"/>
    <p:sldId id="315" r:id="rId29"/>
    <p:sldId id="299" r:id="rId30"/>
    <p:sldId id="297" r:id="rId31"/>
    <p:sldId id="292" r:id="rId32"/>
    <p:sldId id="268" r:id="rId33"/>
    <p:sldId id="286" r:id="rId34"/>
    <p:sldId id="298" r:id="rId35"/>
    <p:sldId id="306" r:id="rId36"/>
    <p:sldId id="258" r:id="rId37"/>
    <p:sldId id="280" r:id="rId38"/>
    <p:sldId id="300" r:id="rId39"/>
    <p:sldId id="262" r:id="rId40"/>
    <p:sldId id="263" r:id="rId41"/>
    <p:sldId id="257" r:id="rId42"/>
    <p:sldId id="294" r:id="rId43"/>
    <p:sldId id="259" r:id="rId44"/>
    <p:sldId id="261" r:id="rId45"/>
    <p:sldId id="293" r:id="rId46"/>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5AC825"/>
    <a:srgbClr val="78DA4F"/>
    <a:srgbClr val="6CC448"/>
    <a:srgbClr val="6FB645"/>
    <a:srgbClr val="1D9A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3" autoAdjust="0"/>
    <p:restoredTop sz="91183" autoAdjust="0"/>
  </p:normalViewPr>
  <p:slideViewPr>
    <p:cSldViewPr snapToGrid="0" snapToObjects="1">
      <p:cViewPr varScale="1">
        <p:scale>
          <a:sx n="189" d="100"/>
          <a:sy n="189" d="100"/>
        </p:scale>
        <p:origin x="-3200" y="-10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CB7C7-5137-6C4C-8731-D2A71F0F6E1B}" type="doc">
      <dgm:prSet loTypeId="urn:microsoft.com/office/officeart/2005/8/layout/gear1" loCatId="" qsTypeId="urn:microsoft.com/office/officeart/2005/8/quickstyle/simple4" qsCatId="simple" csTypeId="urn:microsoft.com/office/officeart/2005/8/colors/accent1_2" csCatId="accent1" phldr="1"/>
      <dgm:spPr/>
      <dgm:t>
        <a:bodyPr/>
        <a:lstStyle/>
        <a:p>
          <a:endParaRPr lang="de-DE"/>
        </a:p>
      </dgm:t>
    </dgm:pt>
    <dgm:pt modelId="{71366982-7031-4A4E-91AA-775D079A986F}">
      <dgm:prSet phldrT="[Text]" custT="1"/>
      <dgm:spPr>
        <a:solidFill>
          <a:srgbClr val="5AC825"/>
        </a:solidFill>
      </dgm:spPr>
      <dgm:t>
        <a:bodyPr/>
        <a:lstStyle/>
        <a:p>
          <a:r>
            <a:rPr lang="de-DE" sz="2900" b="1" dirty="0" smtClean="0">
              <a:latin typeface="Open Sans"/>
              <a:cs typeface="Open Sans"/>
            </a:rPr>
            <a:t>Vorsorge</a:t>
          </a:r>
          <a:endParaRPr lang="de-DE" sz="2900" b="1" dirty="0">
            <a:latin typeface="Open Sans"/>
            <a:cs typeface="Open Sans"/>
          </a:endParaRPr>
        </a:p>
      </dgm:t>
    </dgm:pt>
    <dgm:pt modelId="{42DCDF2E-DF4B-2043-B80E-AFA287DB8E99}" type="parTrans" cxnId="{CD72C1C1-2FD4-3B4C-B104-218D494AB4D7}">
      <dgm:prSet/>
      <dgm:spPr/>
      <dgm:t>
        <a:bodyPr/>
        <a:lstStyle/>
        <a:p>
          <a:endParaRPr lang="de-DE"/>
        </a:p>
      </dgm:t>
    </dgm:pt>
    <dgm:pt modelId="{1BF6E4DE-3D4C-8147-B05B-51D7A981F19E}" type="sibTrans" cxnId="{CD72C1C1-2FD4-3B4C-B104-218D494AB4D7}">
      <dgm:prSet/>
      <dgm:spPr>
        <a:solidFill>
          <a:schemeClr val="tx1">
            <a:lumMod val="65000"/>
            <a:lumOff val="35000"/>
          </a:schemeClr>
        </a:solidFill>
      </dgm:spPr>
      <dgm:t>
        <a:bodyPr/>
        <a:lstStyle/>
        <a:p>
          <a:endParaRPr lang="de-DE"/>
        </a:p>
      </dgm:t>
    </dgm:pt>
    <dgm:pt modelId="{C2B5ED30-F40C-D84F-9068-E726FF699AF9}">
      <dgm:prSet phldrT="[Text]" custT="1"/>
      <dgm:spPr>
        <a:solidFill>
          <a:srgbClr val="1D9AD5"/>
        </a:solidFill>
      </dgm:spPr>
      <dgm:t>
        <a:bodyPr/>
        <a:lstStyle/>
        <a:p>
          <a:r>
            <a:rPr lang="de-DE" sz="1300" b="1" dirty="0" smtClean="0">
              <a:latin typeface="Open Sans"/>
              <a:cs typeface="Open Sans"/>
            </a:rPr>
            <a:t>Behandlung</a:t>
          </a:r>
          <a:endParaRPr lang="de-DE" sz="1300" b="1" dirty="0">
            <a:latin typeface="Open Sans"/>
            <a:cs typeface="Open Sans"/>
          </a:endParaRPr>
        </a:p>
      </dgm:t>
    </dgm:pt>
    <dgm:pt modelId="{BD12C79F-4C71-D642-9806-B158240FE4DB}" type="parTrans" cxnId="{CC710E86-5B52-DA49-950F-018A60118E19}">
      <dgm:prSet/>
      <dgm:spPr/>
      <dgm:t>
        <a:bodyPr/>
        <a:lstStyle/>
        <a:p>
          <a:endParaRPr lang="de-DE"/>
        </a:p>
      </dgm:t>
    </dgm:pt>
    <dgm:pt modelId="{D6328970-171B-5D4F-BE1C-78699CDE75D5}" type="sibTrans" cxnId="{CC710E86-5B52-DA49-950F-018A60118E19}">
      <dgm:prSet/>
      <dgm:spPr>
        <a:solidFill>
          <a:schemeClr val="tx1">
            <a:lumMod val="65000"/>
            <a:lumOff val="35000"/>
          </a:schemeClr>
        </a:solidFill>
      </dgm:spPr>
      <dgm:t>
        <a:bodyPr/>
        <a:lstStyle/>
        <a:p>
          <a:endParaRPr lang="de-DE"/>
        </a:p>
      </dgm:t>
    </dgm:pt>
    <dgm:pt modelId="{8893CBB2-7BD4-B949-BC53-D08F789C2B3D}">
      <dgm:prSet phldrT="[Text]"/>
      <dgm:spPr>
        <a:solidFill>
          <a:srgbClr val="5AC825"/>
        </a:solidFill>
      </dgm:spPr>
      <dgm:t>
        <a:bodyPr/>
        <a:lstStyle/>
        <a:p>
          <a:r>
            <a:rPr lang="de-DE" b="1" dirty="0" smtClean="0">
              <a:latin typeface="Open Sans"/>
              <a:cs typeface="Open Sans"/>
            </a:rPr>
            <a:t>Nachsorge</a:t>
          </a:r>
          <a:endParaRPr lang="de-DE" b="1" dirty="0">
            <a:latin typeface="Open Sans"/>
            <a:cs typeface="Open Sans"/>
          </a:endParaRPr>
        </a:p>
      </dgm:t>
    </dgm:pt>
    <dgm:pt modelId="{71346373-738E-8C46-91DF-84C644C420D9}" type="parTrans" cxnId="{0D8C4364-F58F-724B-AF8C-58970B5AAD32}">
      <dgm:prSet/>
      <dgm:spPr/>
      <dgm:t>
        <a:bodyPr/>
        <a:lstStyle/>
        <a:p>
          <a:endParaRPr lang="de-DE"/>
        </a:p>
      </dgm:t>
    </dgm:pt>
    <dgm:pt modelId="{D5936651-2C1E-1F44-B72E-45D0434A8150}" type="sibTrans" cxnId="{0D8C4364-F58F-724B-AF8C-58970B5AAD32}">
      <dgm:prSet/>
      <dgm:spPr>
        <a:solidFill>
          <a:schemeClr val="tx1">
            <a:lumMod val="65000"/>
            <a:lumOff val="35000"/>
          </a:schemeClr>
        </a:solidFill>
      </dgm:spPr>
      <dgm:t>
        <a:bodyPr/>
        <a:lstStyle/>
        <a:p>
          <a:endParaRPr lang="de-DE"/>
        </a:p>
      </dgm:t>
    </dgm:pt>
    <dgm:pt modelId="{6523B6C9-782B-BA45-B36C-18F6E6562F08}">
      <dgm:prSet/>
      <dgm:spPr/>
      <dgm:t>
        <a:bodyPr/>
        <a:lstStyle/>
        <a:p>
          <a:endParaRPr lang="de-DE"/>
        </a:p>
      </dgm:t>
    </dgm:pt>
    <dgm:pt modelId="{429C0671-FF4C-D146-991E-51A553ADEAB7}" type="parTrans" cxnId="{7CA07807-7B2C-864E-BA89-5B085B81ADA3}">
      <dgm:prSet/>
      <dgm:spPr/>
      <dgm:t>
        <a:bodyPr/>
        <a:lstStyle/>
        <a:p>
          <a:endParaRPr lang="de-DE"/>
        </a:p>
      </dgm:t>
    </dgm:pt>
    <dgm:pt modelId="{16B58EDB-AE00-1540-BE14-86B3A4BA7404}" type="sibTrans" cxnId="{7CA07807-7B2C-864E-BA89-5B085B81ADA3}">
      <dgm:prSet/>
      <dgm:spPr>
        <a:solidFill>
          <a:schemeClr val="tx1">
            <a:lumMod val="65000"/>
            <a:lumOff val="35000"/>
          </a:schemeClr>
        </a:solidFill>
      </dgm:spPr>
      <dgm:t>
        <a:bodyPr/>
        <a:lstStyle/>
        <a:p>
          <a:endParaRPr lang="de-DE"/>
        </a:p>
      </dgm:t>
    </dgm:pt>
    <dgm:pt modelId="{822FE906-F535-A44B-BB4B-3CCC17C5FEE8}" type="pres">
      <dgm:prSet presAssocID="{43DCB7C7-5137-6C4C-8731-D2A71F0F6E1B}" presName="composite" presStyleCnt="0">
        <dgm:presLayoutVars>
          <dgm:chMax val="3"/>
          <dgm:animLvl val="lvl"/>
          <dgm:resizeHandles val="exact"/>
        </dgm:presLayoutVars>
      </dgm:prSet>
      <dgm:spPr/>
      <dgm:t>
        <a:bodyPr/>
        <a:lstStyle/>
        <a:p>
          <a:endParaRPr lang="de-DE"/>
        </a:p>
      </dgm:t>
    </dgm:pt>
    <dgm:pt modelId="{D9035502-9764-654C-9B16-3AB9F765671D}" type="pres">
      <dgm:prSet presAssocID="{71366982-7031-4A4E-91AA-775D079A986F}" presName="gear1" presStyleLbl="node1" presStyleIdx="0" presStyleCnt="3">
        <dgm:presLayoutVars>
          <dgm:chMax val="1"/>
          <dgm:bulletEnabled val="1"/>
        </dgm:presLayoutVars>
      </dgm:prSet>
      <dgm:spPr/>
      <dgm:t>
        <a:bodyPr/>
        <a:lstStyle/>
        <a:p>
          <a:endParaRPr lang="de-DE"/>
        </a:p>
      </dgm:t>
    </dgm:pt>
    <dgm:pt modelId="{32FC87BD-1394-7D4F-B53E-DA9519D8AC90}" type="pres">
      <dgm:prSet presAssocID="{71366982-7031-4A4E-91AA-775D079A986F}" presName="gear1srcNode" presStyleLbl="node1" presStyleIdx="0" presStyleCnt="3"/>
      <dgm:spPr/>
      <dgm:t>
        <a:bodyPr/>
        <a:lstStyle/>
        <a:p>
          <a:endParaRPr lang="de-DE"/>
        </a:p>
      </dgm:t>
    </dgm:pt>
    <dgm:pt modelId="{AD69CF94-B6A8-184E-902C-5F6CF3E9990A}" type="pres">
      <dgm:prSet presAssocID="{71366982-7031-4A4E-91AA-775D079A986F}" presName="gear1dstNode" presStyleLbl="node1" presStyleIdx="0" presStyleCnt="3"/>
      <dgm:spPr/>
      <dgm:t>
        <a:bodyPr/>
        <a:lstStyle/>
        <a:p>
          <a:endParaRPr lang="de-DE"/>
        </a:p>
      </dgm:t>
    </dgm:pt>
    <dgm:pt modelId="{0A38C1B3-E58F-9946-959E-66A7814DCA85}" type="pres">
      <dgm:prSet presAssocID="{C2B5ED30-F40C-D84F-9068-E726FF699AF9}" presName="gear2" presStyleLbl="node1" presStyleIdx="1" presStyleCnt="3">
        <dgm:presLayoutVars>
          <dgm:chMax val="1"/>
          <dgm:bulletEnabled val="1"/>
        </dgm:presLayoutVars>
      </dgm:prSet>
      <dgm:spPr/>
      <dgm:t>
        <a:bodyPr/>
        <a:lstStyle/>
        <a:p>
          <a:endParaRPr lang="de-DE"/>
        </a:p>
      </dgm:t>
    </dgm:pt>
    <dgm:pt modelId="{275DD709-75F1-5F44-B490-B77F14A47303}" type="pres">
      <dgm:prSet presAssocID="{C2B5ED30-F40C-D84F-9068-E726FF699AF9}" presName="gear2srcNode" presStyleLbl="node1" presStyleIdx="1" presStyleCnt="3"/>
      <dgm:spPr/>
      <dgm:t>
        <a:bodyPr/>
        <a:lstStyle/>
        <a:p>
          <a:endParaRPr lang="de-DE"/>
        </a:p>
      </dgm:t>
    </dgm:pt>
    <dgm:pt modelId="{291A0F66-6431-9749-9388-E1B3182ACD96}" type="pres">
      <dgm:prSet presAssocID="{C2B5ED30-F40C-D84F-9068-E726FF699AF9}" presName="gear2dstNode" presStyleLbl="node1" presStyleIdx="1" presStyleCnt="3"/>
      <dgm:spPr/>
      <dgm:t>
        <a:bodyPr/>
        <a:lstStyle/>
        <a:p>
          <a:endParaRPr lang="de-DE"/>
        </a:p>
      </dgm:t>
    </dgm:pt>
    <dgm:pt modelId="{F747F144-7B25-B746-BEAC-3F5EB1D0F6B5}" type="pres">
      <dgm:prSet presAssocID="{8893CBB2-7BD4-B949-BC53-D08F789C2B3D}" presName="gear3" presStyleLbl="node1" presStyleIdx="2" presStyleCnt="3"/>
      <dgm:spPr/>
      <dgm:t>
        <a:bodyPr/>
        <a:lstStyle/>
        <a:p>
          <a:endParaRPr lang="de-DE"/>
        </a:p>
      </dgm:t>
    </dgm:pt>
    <dgm:pt modelId="{E2C1E22E-C656-FB42-AC05-5BCA211D49B3}" type="pres">
      <dgm:prSet presAssocID="{8893CBB2-7BD4-B949-BC53-D08F789C2B3D}" presName="gear3tx" presStyleLbl="node1" presStyleIdx="2" presStyleCnt="3">
        <dgm:presLayoutVars>
          <dgm:chMax val="1"/>
          <dgm:bulletEnabled val="1"/>
        </dgm:presLayoutVars>
      </dgm:prSet>
      <dgm:spPr/>
      <dgm:t>
        <a:bodyPr/>
        <a:lstStyle/>
        <a:p>
          <a:endParaRPr lang="de-DE"/>
        </a:p>
      </dgm:t>
    </dgm:pt>
    <dgm:pt modelId="{074405C1-65EA-9045-A44E-FE41BB92141D}" type="pres">
      <dgm:prSet presAssocID="{8893CBB2-7BD4-B949-BC53-D08F789C2B3D}" presName="gear3srcNode" presStyleLbl="node1" presStyleIdx="2" presStyleCnt="3"/>
      <dgm:spPr/>
      <dgm:t>
        <a:bodyPr/>
        <a:lstStyle/>
        <a:p>
          <a:endParaRPr lang="de-DE"/>
        </a:p>
      </dgm:t>
    </dgm:pt>
    <dgm:pt modelId="{CDE4E6DF-B49B-0F4A-B78A-A8A9ED5398DE}" type="pres">
      <dgm:prSet presAssocID="{8893CBB2-7BD4-B949-BC53-D08F789C2B3D}" presName="gear3dstNode" presStyleLbl="node1" presStyleIdx="2" presStyleCnt="3"/>
      <dgm:spPr/>
      <dgm:t>
        <a:bodyPr/>
        <a:lstStyle/>
        <a:p>
          <a:endParaRPr lang="de-DE"/>
        </a:p>
      </dgm:t>
    </dgm:pt>
    <dgm:pt modelId="{B8BFE0B5-26E6-2647-8F08-EED9D9241CC3}" type="pres">
      <dgm:prSet presAssocID="{1BF6E4DE-3D4C-8147-B05B-51D7A981F19E}" presName="connector1" presStyleLbl="sibTrans2D1" presStyleIdx="0" presStyleCnt="3"/>
      <dgm:spPr/>
      <dgm:t>
        <a:bodyPr/>
        <a:lstStyle/>
        <a:p>
          <a:endParaRPr lang="de-DE"/>
        </a:p>
      </dgm:t>
    </dgm:pt>
    <dgm:pt modelId="{B1FD999C-D9B4-0648-B6CA-CEA5E8D90C72}" type="pres">
      <dgm:prSet presAssocID="{D6328970-171B-5D4F-BE1C-78699CDE75D5}" presName="connector2" presStyleLbl="sibTrans2D1" presStyleIdx="1" presStyleCnt="3"/>
      <dgm:spPr/>
      <dgm:t>
        <a:bodyPr/>
        <a:lstStyle/>
        <a:p>
          <a:endParaRPr lang="de-DE"/>
        </a:p>
      </dgm:t>
    </dgm:pt>
    <dgm:pt modelId="{F90D7235-4961-474A-9F34-0F0A4B716F71}" type="pres">
      <dgm:prSet presAssocID="{D5936651-2C1E-1F44-B72E-45D0434A8150}" presName="connector3" presStyleLbl="sibTrans2D1" presStyleIdx="2" presStyleCnt="3"/>
      <dgm:spPr/>
      <dgm:t>
        <a:bodyPr/>
        <a:lstStyle/>
        <a:p>
          <a:endParaRPr lang="de-DE"/>
        </a:p>
      </dgm:t>
    </dgm:pt>
  </dgm:ptLst>
  <dgm:cxnLst>
    <dgm:cxn modelId="{A0D473BE-9630-9C45-BDC5-18845F9F2265}" type="presOf" srcId="{D6328970-171B-5D4F-BE1C-78699CDE75D5}" destId="{B1FD999C-D9B4-0648-B6CA-CEA5E8D90C72}" srcOrd="0" destOrd="0" presId="urn:microsoft.com/office/officeart/2005/8/layout/gear1"/>
    <dgm:cxn modelId="{CC710E86-5B52-DA49-950F-018A60118E19}" srcId="{43DCB7C7-5137-6C4C-8731-D2A71F0F6E1B}" destId="{C2B5ED30-F40C-D84F-9068-E726FF699AF9}" srcOrd="1" destOrd="0" parTransId="{BD12C79F-4C71-D642-9806-B158240FE4DB}" sibTransId="{D6328970-171B-5D4F-BE1C-78699CDE75D5}"/>
    <dgm:cxn modelId="{39B4B81F-6410-704B-970E-FF59D7C2427F}" type="presOf" srcId="{D5936651-2C1E-1F44-B72E-45D0434A8150}" destId="{F90D7235-4961-474A-9F34-0F0A4B716F71}" srcOrd="0" destOrd="0" presId="urn:microsoft.com/office/officeart/2005/8/layout/gear1"/>
    <dgm:cxn modelId="{090253C8-76FD-AB47-9B1F-BEC4FBEEA15B}" type="presOf" srcId="{1BF6E4DE-3D4C-8147-B05B-51D7A981F19E}" destId="{B8BFE0B5-26E6-2647-8F08-EED9D9241CC3}" srcOrd="0" destOrd="0" presId="urn:microsoft.com/office/officeart/2005/8/layout/gear1"/>
    <dgm:cxn modelId="{82867292-2324-C542-98E6-0D422D2673A7}" type="presOf" srcId="{71366982-7031-4A4E-91AA-775D079A986F}" destId="{AD69CF94-B6A8-184E-902C-5F6CF3E9990A}" srcOrd="2" destOrd="0" presId="urn:microsoft.com/office/officeart/2005/8/layout/gear1"/>
    <dgm:cxn modelId="{7CA07807-7B2C-864E-BA89-5B085B81ADA3}" srcId="{43DCB7C7-5137-6C4C-8731-D2A71F0F6E1B}" destId="{6523B6C9-782B-BA45-B36C-18F6E6562F08}" srcOrd="3" destOrd="0" parTransId="{429C0671-FF4C-D146-991E-51A553ADEAB7}" sibTransId="{16B58EDB-AE00-1540-BE14-86B3A4BA7404}"/>
    <dgm:cxn modelId="{84C51574-2F29-9E42-9BC3-D3834B131CC2}" type="presOf" srcId="{C2B5ED30-F40C-D84F-9068-E726FF699AF9}" destId="{291A0F66-6431-9749-9388-E1B3182ACD96}" srcOrd="2" destOrd="0" presId="urn:microsoft.com/office/officeart/2005/8/layout/gear1"/>
    <dgm:cxn modelId="{1485656D-07B4-D146-B903-95C4D5BA7F7F}" type="presOf" srcId="{C2B5ED30-F40C-D84F-9068-E726FF699AF9}" destId="{275DD709-75F1-5F44-B490-B77F14A47303}" srcOrd="1" destOrd="0" presId="urn:microsoft.com/office/officeart/2005/8/layout/gear1"/>
    <dgm:cxn modelId="{C530FFF0-9ABF-4A4F-8459-381ACA08956B}" type="presOf" srcId="{8893CBB2-7BD4-B949-BC53-D08F789C2B3D}" destId="{CDE4E6DF-B49B-0F4A-B78A-A8A9ED5398DE}" srcOrd="3" destOrd="0" presId="urn:microsoft.com/office/officeart/2005/8/layout/gear1"/>
    <dgm:cxn modelId="{8CFE7C4B-69FC-4846-9C59-0FFDDA197C52}" type="presOf" srcId="{C2B5ED30-F40C-D84F-9068-E726FF699AF9}" destId="{0A38C1B3-E58F-9946-959E-66A7814DCA85}" srcOrd="0" destOrd="0" presId="urn:microsoft.com/office/officeart/2005/8/layout/gear1"/>
    <dgm:cxn modelId="{A8BA98F1-F69C-C04F-AE49-F5BC2450E8DC}" type="presOf" srcId="{8893CBB2-7BD4-B949-BC53-D08F789C2B3D}" destId="{E2C1E22E-C656-FB42-AC05-5BCA211D49B3}" srcOrd="1" destOrd="0" presId="urn:microsoft.com/office/officeart/2005/8/layout/gear1"/>
    <dgm:cxn modelId="{2A413FE4-7247-6D4C-8E08-51F16FC94917}" type="presOf" srcId="{8893CBB2-7BD4-B949-BC53-D08F789C2B3D}" destId="{074405C1-65EA-9045-A44E-FE41BB92141D}" srcOrd="2" destOrd="0" presId="urn:microsoft.com/office/officeart/2005/8/layout/gear1"/>
    <dgm:cxn modelId="{EB3EA208-B39A-F047-8CDD-F51314BF31BD}" type="presOf" srcId="{43DCB7C7-5137-6C4C-8731-D2A71F0F6E1B}" destId="{822FE906-F535-A44B-BB4B-3CCC17C5FEE8}" srcOrd="0" destOrd="0" presId="urn:microsoft.com/office/officeart/2005/8/layout/gear1"/>
    <dgm:cxn modelId="{F52EF036-3585-7D40-B39B-288BDC0A6B8B}" type="presOf" srcId="{8893CBB2-7BD4-B949-BC53-D08F789C2B3D}" destId="{F747F144-7B25-B746-BEAC-3F5EB1D0F6B5}" srcOrd="0" destOrd="0" presId="urn:microsoft.com/office/officeart/2005/8/layout/gear1"/>
    <dgm:cxn modelId="{0D8C4364-F58F-724B-AF8C-58970B5AAD32}" srcId="{43DCB7C7-5137-6C4C-8731-D2A71F0F6E1B}" destId="{8893CBB2-7BD4-B949-BC53-D08F789C2B3D}" srcOrd="2" destOrd="0" parTransId="{71346373-738E-8C46-91DF-84C644C420D9}" sibTransId="{D5936651-2C1E-1F44-B72E-45D0434A8150}"/>
    <dgm:cxn modelId="{05DE774B-BFB2-7742-A0F0-D369EE9B4563}" type="presOf" srcId="{71366982-7031-4A4E-91AA-775D079A986F}" destId="{32FC87BD-1394-7D4F-B53E-DA9519D8AC90}" srcOrd="1" destOrd="0" presId="urn:microsoft.com/office/officeart/2005/8/layout/gear1"/>
    <dgm:cxn modelId="{8F8B86A6-528F-034A-92BD-6B3E82D0F44F}" type="presOf" srcId="{71366982-7031-4A4E-91AA-775D079A986F}" destId="{D9035502-9764-654C-9B16-3AB9F765671D}" srcOrd="0" destOrd="0" presId="urn:microsoft.com/office/officeart/2005/8/layout/gear1"/>
    <dgm:cxn modelId="{CD72C1C1-2FD4-3B4C-B104-218D494AB4D7}" srcId="{43DCB7C7-5137-6C4C-8731-D2A71F0F6E1B}" destId="{71366982-7031-4A4E-91AA-775D079A986F}" srcOrd="0" destOrd="0" parTransId="{42DCDF2E-DF4B-2043-B80E-AFA287DB8E99}" sibTransId="{1BF6E4DE-3D4C-8147-B05B-51D7A981F19E}"/>
    <dgm:cxn modelId="{1C18A49E-2FA2-AD48-A733-E1EFB47AF568}" type="presParOf" srcId="{822FE906-F535-A44B-BB4B-3CCC17C5FEE8}" destId="{D9035502-9764-654C-9B16-3AB9F765671D}" srcOrd="0" destOrd="0" presId="urn:microsoft.com/office/officeart/2005/8/layout/gear1"/>
    <dgm:cxn modelId="{C01142AD-9156-E74E-9E2B-2408CFEC5D32}" type="presParOf" srcId="{822FE906-F535-A44B-BB4B-3CCC17C5FEE8}" destId="{32FC87BD-1394-7D4F-B53E-DA9519D8AC90}" srcOrd="1" destOrd="0" presId="urn:microsoft.com/office/officeart/2005/8/layout/gear1"/>
    <dgm:cxn modelId="{A659C476-A633-3D48-9C5F-DF864BBC4B0F}" type="presParOf" srcId="{822FE906-F535-A44B-BB4B-3CCC17C5FEE8}" destId="{AD69CF94-B6A8-184E-902C-5F6CF3E9990A}" srcOrd="2" destOrd="0" presId="urn:microsoft.com/office/officeart/2005/8/layout/gear1"/>
    <dgm:cxn modelId="{96573387-6EF4-734D-AD4C-42ABB5ADD80B}" type="presParOf" srcId="{822FE906-F535-A44B-BB4B-3CCC17C5FEE8}" destId="{0A38C1B3-E58F-9946-959E-66A7814DCA85}" srcOrd="3" destOrd="0" presId="urn:microsoft.com/office/officeart/2005/8/layout/gear1"/>
    <dgm:cxn modelId="{88ED9BB6-40D5-084D-B513-111937332053}" type="presParOf" srcId="{822FE906-F535-A44B-BB4B-3CCC17C5FEE8}" destId="{275DD709-75F1-5F44-B490-B77F14A47303}" srcOrd="4" destOrd="0" presId="urn:microsoft.com/office/officeart/2005/8/layout/gear1"/>
    <dgm:cxn modelId="{F4DBCC00-753E-BE40-B70E-F264090FB028}" type="presParOf" srcId="{822FE906-F535-A44B-BB4B-3CCC17C5FEE8}" destId="{291A0F66-6431-9749-9388-E1B3182ACD96}" srcOrd="5" destOrd="0" presId="urn:microsoft.com/office/officeart/2005/8/layout/gear1"/>
    <dgm:cxn modelId="{8E351753-0549-834F-90AC-C69CAEA59C47}" type="presParOf" srcId="{822FE906-F535-A44B-BB4B-3CCC17C5FEE8}" destId="{F747F144-7B25-B746-BEAC-3F5EB1D0F6B5}" srcOrd="6" destOrd="0" presId="urn:microsoft.com/office/officeart/2005/8/layout/gear1"/>
    <dgm:cxn modelId="{883EDC2A-E4AF-334E-A803-D3199BD84E47}" type="presParOf" srcId="{822FE906-F535-A44B-BB4B-3CCC17C5FEE8}" destId="{E2C1E22E-C656-FB42-AC05-5BCA211D49B3}" srcOrd="7" destOrd="0" presId="urn:microsoft.com/office/officeart/2005/8/layout/gear1"/>
    <dgm:cxn modelId="{0297207F-93B2-0A4C-8B8F-A8DCC1A0368A}" type="presParOf" srcId="{822FE906-F535-A44B-BB4B-3CCC17C5FEE8}" destId="{074405C1-65EA-9045-A44E-FE41BB92141D}" srcOrd="8" destOrd="0" presId="urn:microsoft.com/office/officeart/2005/8/layout/gear1"/>
    <dgm:cxn modelId="{1BC1C74E-52A2-2448-90B3-90AF5038349D}" type="presParOf" srcId="{822FE906-F535-A44B-BB4B-3CCC17C5FEE8}" destId="{CDE4E6DF-B49B-0F4A-B78A-A8A9ED5398DE}" srcOrd="9" destOrd="0" presId="urn:microsoft.com/office/officeart/2005/8/layout/gear1"/>
    <dgm:cxn modelId="{510F6B2D-2D8B-D649-81CF-7FD81896FF71}" type="presParOf" srcId="{822FE906-F535-A44B-BB4B-3CCC17C5FEE8}" destId="{B8BFE0B5-26E6-2647-8F08-EED9D9241CC3}" srcOrd="10" destOrd="0" presId="urn:microsoft.com/office/officeart/2005/8/layout/gear1"/>
    <dgm:cxn modelId="{3FA1C71C-76BF-454D-8187-4E1FEF054710}" type="presParOf" srcId="{822FE906-F535-A44B-BB4B-3CCC17C5FEE8}" destId="{B1FD999C-D9B4-0648-B6CA-CEA5E8D90C72}" srcOrd="11" destOrd="0" presId="urn:microsoft.com/office/officeart/2005/8/layout/gear1"/>
    <dgm:cxn modelId="{BB28C6AF-747E-4442-A869-996B94DE418F}" type="presParOf" srcId="{822FE906-F535-A44B-BB4B-3CCC17C5FEE8}" destId="{F90D7235-4961-474A-9F34-0F0A4B716F7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20DCE-C490-BD47-A0F8-7A6220E4E8E6}" type="doc">
      <dgm:prSet loTypeId="urn:microsoft.com/office/officeart/2005/8/layout/arrow2" loCatId="" qsTypeId="urn:microsoft.com/office/officeart/2005/8/quickstyle/3D5" qsCatId="3D" csTypeId="urn:microsoft.com/office/officeart/2005/8/colors/accent1_2" csCatId="accent1" phldr="1"/>
      <dgm:spPr/>
    </dgm:pt>
    <dgm:pt modelId="{FBB31907-83B2-0944-8C78-3592998E6C49}">
      <dgm:prSet phldrT="[Text]"/>
      <dgm:spPr/>
      <dgm:t>
        <a:bodyPr/>
        <a:lstStyle/>
        <a:p>
          <a:r>
            <a:rPr lang="de-DE" dirty="0" smtClean="0"/>
            <a:t>Hoher Blutzucker</a:t>
          </a:r>
          <a:endParaRPr lang="de-DE" dirty="0"/>
        </a:p>
      </dgm:t>
    </dgm:pt>
    <dgm:pt modelId="{16E8B93E-D7BB-0342-9166-A12E9B2C8430}" type="parTrans" cxnId="{3D0BB568-9F45-CC4B-895C-F417279D1DCD}">
      <dgm:prSet/>
      <dgm:spPr/>
      <dgm:t>
        <a:bodyPr/>
        <a:lstStyle/>
        <a:p>
          <a:endParaRPr lang="de-DE"/>
        </a:p>
      </dgm:t>
    </dgm:pt>
    <dgm:pt modelId="{9C9CFFD9-ECD9-CD42-987A-011B20C79596}" type="sibTrans" cxnId="{3D0BB568-9F45-CC4B-895C-F417279D1DCD}">
      <dgm:prSet/>
      <dgm:spPr/>
      <dgm:t>
        <a:bodyPr/>
        <a:lstStyle/>
        <a:p>
          <a:endParaRPr lang="de-DE"/>
        </a:p>
      </dgm:t>
    </dgm:pt>
    <dgm:pt modelId="{1756D9FD-7C51-D045-A050-ADD642F71DA8}">
      <dgm:prSet phldrT="[Text]" custT="1"/>
      <dgm:spPr/>
      <dgm:t>
        <a:bodyPr/>
        <a:lstStyle/>
        <a:p>
          <a:r>
            <a:rPr lang="de-DE" sz="2400" dirty="0" smtClean="0"/>
            <a:t>Fettstoff-wechsel-störung</a:t>
          </a:r>
          <a:endParaRPr lang="de-DE" sz="2400" dirty="0"/>
        </a:p>
      </dgm:t>
    </dgm:pt>
    <dgm:pt modelId="{17100298-2C6C-074E-8FD8-32788A2F058F}" type="parTrans" cxnId="{19455B0C-B775-BE4D-A22A-24DB47AE755A}">
      <dgm:prSet/>
      <dgm:spPr/>
      <dgm:t>
        <a:bodyPr/>
        <a:lstStyle/>
        <a:p>
          <a:endParaRPr lang="de-DE"/>
        </a:p>
      </dgm:t>
    </dgm:pt>
    <dgm:pt modelId="{DE218AF7-DC5D-CC44-8E5E-A757842DBF4B}" type="sibTrans" cxnId="{19455B0C-B775-BE4D-A22A-24DB47AE755A}">
      <dgm:prSet/>
      <dgm:spPr/>
      <dgm:t>
        <a:bodyPr/>
        <a:lstStyle/>
        <a:p>
          <a:endParaRPr lang="de-DE"/>
        </a:p>
      </dgm:t>
    </dgm:pt>
    <dgm:pt modelId="{BC6DA706-09BC-BA40-9AA6-700630A13420}">
      <dgm:prSet phldrT="[Text]"/>
      <dgm:spPr/>
      <dgm:t>
        <a:bodyPr/>
        <a:lstStyle/>
        <a:p>
          <a:r>
            <a:rPr lang="de-DE" dirty="0" smtClean="0"/>
            <a:t>Übergewicht</a:t>
          </a:r>
          <a:endParaRPr lang="de-DE" dirty="0"/>
        </a:p>
      </dgm:t>
    </dgm:pt>
    <dgm:pt modelId="{39CF4D6A-4BEE-2941-8BC5-4F6531152154}" type="parTrans" cxnId="{916620DC-35DC-FD40-9ED2-6BF5FB3A11BC}">
      <dgm:prSet/>
      <dgm:spPr/>
      <dgm:t>
        <a:bodyPr/>
        <a:lstStyle/>
        <a:p>
          <a:endParaRPr lang="de-DE"/>
        </a:p>
      </dgm:t>
    </dgm:pt>
    <dgm:pt modelId="{81F85464-42AD-7149-A22D-5499B055CDF6}" type="sibTrans" cxnId="{916620DC-35DC-FD40-9ED2-6BF5FB3A11BC}">
      <dgm:prSet/>
      <dgm:spPr/>
      <dgm:t>
        <a:bodyPr/>
        <a:lstStyle/>
        <a:p>
          <a:endParaRPr lang="de-DE"/>
        </a:p>
      </dgm:t>
    </dgm:pt>
    <dgm:pt modelId="{7D3232CD-4B09-784A-9F6A-A10FB7F36DCF}">
      <dgm:prSet/>
      <dgm:spPr/>
      <dgm:t>
        <a:bodyPr/>
        <a:lstStyle/>
        <a:p>
          <a:r>
            <a:rPr lang="de-DE" dirty="0" smtClean="0"/>
            <a:t>Hoher Blutdruck</a:t>
          </a:r>
          <a:endParaRPr lang="de-DE" dirty="0"/>
        </a:p>
      </dgm:t>
    </dgm:pt>
    <dgm:pt modelId="{63874196-C966-C24D-81DE-15DDB1DFDA3E}" type="parTrans" cxnId="{6CA52248-2B6C-E64D-84DC-1E747BB44D2D}">
      <dgm:prSet/>
      <dgm:spPr/>
      <dgm:t>
        <a:bodyPr/>
        <a:lstStyle/>
        <a:p>
          <a:endParaRPr lang="de-DE"/>
        </a:p>
      </dgm:t>
    </dgm:pt>
    <dgm:pt modelId="{70C22CDE-E7C5-CD40-B159-BCEC1CFE96B6}" type="sibTrans" cxnId="{6CA52248-2B6C-E64D-84DC-1E747BB44D2D}">
      <dgm:prSet/>
      <dgm:spPr/>
      <dgm:t>
        <a:bodyPr/>
        <a:lstStyle/>
        <a:p>
          <a:endParaRPr lang="de-DE"/>
        </a:p>
      </dgm:t>
    </dgm:pt>
    <dgm:pt modelId="{A591AB6B-645F-634D-B6AC-3FC662459D91}" type="pres">
      <dgm:prSet presAssocID="{AEF20DCE-C490-BD47-A0F8-7A6220E4E8E6}" presName="arrowDiagram" presStyleCnt="0">
        <dgm:presLayoutVars>
          <dgm:chMax val="5"/>
          <dgm:dir/>
          <dgm:resizeHandles val="exact"/>
        </dgm:presLayoutVars>
      </dgm:prSet>
      <dgm:spPr/>
    </dgm:pt>
    <dgm:pt modelId="{A5306216-2F95-994C-8147-64B0A173A74E}" type="pres">
      <dgm:prSet presAssocID="{AEF20DCE-C490-BD47-A0F8-7A6220E4E8E6}" presName="arrow" presStyleLbl="bgShp" presStyleIdx="0" presStyleCnt="1"/>
      <dgm:spPr>
        <a:solidFill>
          <a:srgbClr val="5AC825"/>
        </a:solidFill>
      </dgm:spPr>
    </dgm:pt>
    <dgm:pt modelId="{6598754C-B3D0-2B45-9F06-E62790869BAC}" type="pres">
      <dgm:prSet presAssocID="{AEF20DCE-C490-BD47-A0F8-7A6220E4E8E6}" presName="arrowDiagram4" presStyleCnt="0"/>
      <dgm:spPr/>
    </dgm:pt>
    <dgm:pt modelId="{24AEF714-2A5A-174E-8D1F-530610D9B259}" type="pres">
      <dgm:prSet presAssocID="{FBB31907-83B2-0944-8C78-3592998E6C49}" presName="bullet4a" presStyleLbl="node1" presStyleIdx="0" presStyleCnt="4"/>
      <dgm:spPr>
        <a:solidFill>
          <a:schemeClr val="tx1">
            <a:lumMod val="65000"/>
            <a:lumOff val="35000"/>
          </a:schemeClr>
        </a:solidFill>
        <a:ln>
          <a:solidFill>
            <a:schemeClr val="tx1">
              <a:lumMod val="65000"/>
              <a:lumOff val="35000"/>
            </a:schemeClr>
          </a:solidFill>
        </a:ln>
      </dgm:spPr>
    </dgm:pt>
    <dgm:pt modelId="{5F038B0D-B4D5-F342-8DAD-978194DB9FA7}" type="pres">
      <dgm:prSet presAssocID="{FBB31907-83B2-0944-8C78-3592998E6C49}" presName="textBox4a" presStyleLbl="revTx" presStyleIdx="0" presStyleCnt="4">
        <dgm:presLayoutVars>
          <dgm:bulletEnabled val="1"/>
        </dgm:presLayoutVars>
      </dgm:prSet>
      <dgm:spPr/>
      <dgm:t>
        <a:bodyPr/>
        <a:lstStyle/>
        <a:p>
          <a:endParaRPr lang="de-DE"/>
        </a:p>
      </dgm:t>
    </dgm:pt>
    <dgm:pt modelId="{D74D96AC-F600-D347-BF1B-F35EE8A0FBFA}" type="pres">
      <dgm:prSet presAssocID="{7D3232CD-4B09-784A-9F6A-A10FB7F36DCF}" presName="bullet4b" presStyleLbl="node1" presStyleIdx="1" presStyleCnt="4"/>
      <dgm:spPr>
        <a:solidFill>
          <a:schemeClr val="tx1">
            <a:lumMod val="65000"/>
            <a:lumOff val="35000"/>
          </a:schemeClr>
        </a:solidFill>
      </dgm:spPr>
    </dgm:pt>
    <dgm:pt modelId="{C316E258-BFCE-B44C-AEE4-842E1C6A42A7}" type="pres">
      <dgm:prSet presAssocID="{7D3232CD-4B09-784A-9F6A-A10FB7F36DCF}" presName="textBox4b" presStyleLbl="revTx" presStyleIdx="1" presStyleCnt="4">
        <dgm:presLayoutVars>
          <dgm:bulletEnabled val="1"/>
        </dgm:presLayoutVars>
      </dgm:prSet>
      <dgm:spPr/>
      <dgm:t>
        <a:bodyPr/>
        <a:lstStyle/>
        <a:p>
          <a:endParaRPr lang="de-DE"/>
        </a:p>
      </dgm:t>
    </dgm:pt>
    <dgm:pt modelId="{F883B439-997A-4849-A434-6CAA41A4EE21}" type="pres">
      <dgm:prSet presAssocID="{1756D9FD-7C51-D045-A050-ADD642F71DA8}" presName="bullet4c" presStyleLbl="node1" presStyleIdx="2" presStyleCnt="4"/>
      <dgm:spPr>
        <a:solidFill>
          <a:schemeClr val="tx1">
            <a:lumMod val="65000"/>
            <a:lumOff val="35000"/>
          </a:schemeClr>
        </a:solidFill>
      </dgm:spPr>
    </dgm:pt>
    <dgm:pt modelId="{ADB62CD6-5E67-D447-A2A8-D6593CA6CCBE}" type="pres">
      <dgm:prSet presAssocID="{1756D9FD-7C51-D045-A050-ADD642F71DA8}" presName="textBox4c" presStyleLbl="revTx" presStyleIdx="2" presStyleCnt="4">
        <dgm:presLayoutVars>
          <dgm:bulletEnabled val="1"/>
        </dgm:presLayoutVars>
      </dgm:prSet>
      <dgm:spPr/>
      <dgm:t>
        <a:bodyPr/>
        <a:lstStyle/>
        <a:p>
          <a:endParaRPr lang="de-DE"/>
        </a:p>
      </dgm:t>
    </dgm:pt>
    <dgm:pt modelId="{BFD06455-2208-D540-9649-9675B6BF3A4A}" type="pres">
      <dgm:prSet presAssocID="{BC6DA706-09BC-BA40-9AA6-700630A13420}" presName="bullet4d" presStyleLbl="node1" presStyleIdx="3" presStyleCnt="4"/>
      <dgm:spPr>
        <a:solidFill>
          <a:schemeClr val="tx1">
            <a:lumMod val="65000"/>
            <a:lumOff val="35000"/>
          </a:schemeClr>
        </a:solidFill>
      </dgm:spPr>
    </dgm:pt>
    <dgm:pt modelId="{33AE72DD-CC50-6740-9E33-1C2D36362F3E}" type="pres">
      <dgm:prSet presAssocID="{BC6DA706-09BC-BA40-9AA6-700630A13420}" presName="textBox4d" presStyleLbl="revTx" presStyleIdx="3" presStyleCnt="4">
        <dgm:presLayoutVars>
          <dgm:bulletEnabled val="1"/>
        </dgm:presLayoutVars>
      </dgm:prSet>
      <dgm:spPr/>
      <dgm:t>
        <a:bodyPr/>
        <a:lstStyle/>
        <a:p>
          <a:endParaRPr lang="de-DE"/>
        </a:p>
      </dgm:t>
    </dgm:pt>
  </dgm:ptLst>
  <dgm:cxnLst>
    <dgm:cxn modelId="{916620DC-35DC-FD40-9ED2-6BF5FB3A11BC}" srcId="{AEF20DCE-C490-BD47-A0F8-7A6220E4E8E6}" destId="{BC6DA706-09BC-BA40-9AA6-700630A13420}" srcOrd="3" destOrd="0" parTransId="{39CF4D6A-4BEE-2941-8BC5-4F6531152154}" sibTransId="{81F85464-42AD-7149-A22D-5499B055CDF6}"/>
    <dgm:cxn modelId="{6CA52248-2B6C-E64D-84DC-1E747BB44D2D}" srcId="{AEF20DCE-C490-BD47-A0F8-7A6220E4E8E6}" destId="{7D3232CD-4B09-784A-9F6A-A10FB7F36DCF}" srcOrd="1" destOrd="0" parTransId="{63874196-C966-C24D-81DE-15DDB1DFDA3E}" sibTransId="{70C22CDE-E7C5-CD40-B159-BCEC1CFE96B6}"/>
    <dgm:cxn modelId="{39B3660B-9529-4646-9C2E-B1D81A3D090C}" type="presOf" srcId="{BC6DA706-09BC-BA40-9AA6-700630A13420}" destId="{33AE72DD-CC50-6740-9E33-1C2D36362F3E}" srcOrd="0" destOrd="0" presId="urn:microsoft.com/office/officeart/2005/8/layout/arrow2"/>
    <dgm:cxn modelId="{3D0BB568-9F45-CC4B-895C-F417279D1DCD}" srcId="{AEF20DCE-C490-BD47-A0F8-7A6220E4E8E6}" destId="{FBB31907-83B2-0944-8C78-3592998E6C49}" srcOrd="0" destOrd="0" parTransId="{16E8B93E-D7BB-0342-9166-A12E9B2C8430}" sibTransId="{9C9CFFD9-ECD9-CD42-987A-011B20C79596}"/>
    <dgm:cxn modelId="{1525F671-7A5D-8546-89E0-CAC4A769E831}" type="presOf" srcId="{1756D9FD-7C51-D045-A050-ADD642F71DA8}" destId="{ADB62CD6-5E67-D447-A2A8-D6593CA6CCBE}" srcOrd="0" destOrd="0" presId="urn:microsoft.com/office/officeart/2005/8/layout/arrow2"/>
    <dgm:cxn modelId="{EA145D4D-7050-3D4E-B049-2851A95BA68E}" type="presOf" srcId="{7D3232CD-4B09-784A-9F6A-A10FB7F36DCF}" destId="{C316E258-BFCE-B44C-AEE4-842E1C6A42A7}" srcOrd="0" destOrd="0" presId="urn:microsoft.com/office/officeart/2005/8/layout/arrow2"/>
    <dgm:cxn modelId="{19455B0C-B775-BE4D-A22A-24DB47AE755A}" srcId="{AEF20DCE-C490-BD47-A0F8-7A6220E4E8E6}" destId="{1756D9FD-7C51-D045-A050-ADD642F71DA8}" srcOrd="2" destOrd="0" parTransId="{17100298-2C6C-074E-8FD8-32788A2F058F}" sibTransId="{DE218AF7-DC5D-CC44-8E5E-A757842DBF4B}"/>
    <dgm:cxn modelId="{EBC6A625-7979-F54F-9EA9-37448BCD8260}" type="presOf" srcId="{AEF20DCE-C490-BD47-A0F8-7A6220E4E8E6}" destId="{A591AB6B-645F-634D-B6AC-3FC662459D91}" srcOrd="0" destOrd="0" presId="urn:microsoft.com/office/officeart/2005/8/layout/arrow2"/>
    <dgm:cxn modelId="{E81A4AAD-B81B-274A-AD1B-9DE3AAC53084}" type="presOf" srcId="{FBB31907-83B2-0944-8C78-3592998E6C49}" destId="{5F038B0D-B4D5-F342-8DAD-978194DB9FA7}" srcOrd="0" destOrd="0" presId="urn:microsoft.com/office/officeart/2005/8/layout/arrow2"/>
    <dgm:cxn modelId="{82D5662B-2917-F640-9D0A-9FC4166F9A4C}" type="presParOf" srcId="{A591AB6B-645F-634D-B6AC-3FC662459D91}" destId="{A5306216-2F95-994C-8147-64B0A173A74E}" srcOrd="0" destOrd="0" presId="urn:microsoft.com/office/officeart/2005/8/layout/arrow2"/>
    <dgm:cxn modelId="{A3856C3F-6B82-DC4D-8EC7-5F09B80C764A}" type="presParOf" srcId="{A591AB6B-645F-634D-B6AC-3FC662459D91}" destId="{6598754C-B3D0-2B45-9F06-E62790869BAC}" srcOrd="1" destOrd="0" presId="urn:microsoft.com/office/officeart/2005/8/layout/arrow2"/>
    <dgm:cxn modelId="{F9F95E6D-CDA8-6E4C-8950-C00A6F6C7D85}" type="presParOf" srcId="{6598754C-B3D0-2B45-9F06-E62790869BAC}" destId="{24AEF714-2A5A-174E-8D1F-530610D9B259}" srcOrd="0" destOrd="0" presId="urn:microsoft.com/office/officeart/2005/8/layout/arrow2"/>
    <dgm:cxn modelId="{295FC6BC-DB04-5544-9528-C65E62CAB214}" type="presParOf" srcId="{6598754C-B3D0-2B45-9F06-E62790869BAC}" destId="{5F038B0D-B4D5-F342-8DAD-978194DB9FA7}" srcOrd="1" destOrd="0" presId="urn:microsoft.com/office/officeart/2005/8/layout/arrow2"/>
    <dgm:cxn modelId="{A4653B0F-3FF7-AC4E-B1B3-7E9D492584BD}" type="presParOf" srcId="{6598754C-B3D0-2B45-9F06-E62790869BAC}" destId="{D74D96AC-F600-D347-BF1B-F35EE8A0FBFA}" srcOrd="2" destOrd="0" presId="urn:microsoft.com/office/officeart/2005/8/layout/arrow2"/>
    <dgm:cxn modelId="{5ED8BBD5-A45F-9E46-86DC-CE0AB35FA79C}" type="presParOf" srcId="{6598754C-B3D0-2B45-9F06-E62790869BAC}" destId="{C316E258-BFCE-B44C-AEE4-842E1C6A42A7}" srcOrd="3" destOrd="0" presId="urn:microsoft.com/office/officeart/2005/8/layout/arrow2"/>
    <dgm:cxn modelId="{4CBB11C0-96FE-2944-887A-DD437378D525}" type="presParOf" srcId="{6598754C-B3D0-2B45-9F06-E62790869BAC}" destId="{F883B439-997A-4849-A434-6CAA41A4EE21}" srcOrd="4" destOrd="0" presId="urn:microsoft.com/office/officeart/2005/8/layout/arrow2"/>
    <dgm:cxn modelId="{3F737452-252F-E54C-B878-3BCEF373F6A9}" type="presParOf" srcId="{6598754C-B3D0-2B45-9F06-E62790869BAC}" destId="{ADB62CD6-5E67-D447-A2A8-D6593CA6CCBE}" srcOrd="5" destOrd="0" presId="urn:microsoft.com/office/officeart/2005/8/layout/arrow2"/>
    <dgm:cxn modelId="{74D92E8A-57E6-1746-8062-2A4002D7CCCB}" type="presParOf" srcId="{6598754C-B3D0-2B45-9F06-E62790869BAC}" destId="{BFD06455-2208-D540-9649-9675B6BF3A4A}" srcOrd="6" destOrd="0" presId="urn:microsoft.com/office/officeart/2005/8/layout/arrow2"/>
    <dgm:cxn modelId="{7C38073C-E35C-964B-92F5-91E6889FA9AC}" type="presParOf" srcId="{6598754C-B3D0-2B45-9F06-E62790869BAC}" destId="{33AE72DD-CC50-6740-9E33-1C2D36362F3E}"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4DB32-D58E-844F-B458-912CC71E958C}" type="doc">
      <dgm:prSet loTypeId="urn:microsoft.com/office/officeart/2005/8/layout/hProcess7" loCatId="" qsTypeId="urn:microsoft.com/office/officeart/2005/8/quickstyle/simple4" qsCatId="simple" csTypeId="urn:microsoft.com/office/officeart/2005/8/colors/accent1_2" csCatId="accent1" phldr="1"/>
      <dgm:spPr/>
      <dgm:t>
        <a:bodyPr/>
        <a:lstStyle/>
        <a:p>
          <a:endParaRPr lang="de-DE"/>
        </a:p>
      </dgm:t>
    </dgm:pt>
    <dgm:pt modelId="{17F603CD-EA52-5A4E-BA6C-D2D5B3A23B2F}">
      <dgm:prSet phldrT="[Text]" custT="1"/>
      <dgm:spPr>
        <a:solidFill>
          <a:srgbClr val="5AC825"/>
        </a:solidFill>
      </dgm:spPr>
      <dgm:t>
        <a:bodyPr/>
        <a:lstStyle/>
        <a:p>
          <a:r>
            <a:rPr lang="de-DE" sz="2000" dirty="0" smtClean="0"/>
            <a:t>Phase 1</a:t>
          </a:r>
          <a:endParaRPr lang="de-DE" sz="2000" dirty="0"/>
        </a:p>
      </dgm:t>
    </dgm:pt>
    <dgm:pt modelId="{9CF44A04-D9D6-164A-8BA5-E9E328DC0F32}" type="parTrans" cxnId="{BBCF8FE0-FEFD-2F4E-A300-2C36157CFF24}">
      <dgm:prSet/>
      <dgm:spPr/>
      <dgm:t>
        <a:bodyPr/>
        <a:lstStyle/>
        <a:p>
          <a:endParaRPr lang="de-DE"/>
        </a:p>
      </dgm:t>
    </dgm:pt>
    <dgm:pt modelId="{E54D39C5-32BB-154A-9D20-88A6675D5EE4}" type="sibTrans" cxnId="{BBCF8FE0-FEFD-2F4E-A300-2C36157CFF24}">
      <dgm:prSet/>
      <dgm:spPr/>
      <dgm:t>
        <a:bodyPr/>
        <a:lstStyle/>
        <a:p>
          <a:endParaRPr lang="de-DE"/>
        </a:p>
      </dgm:t>
    </dgm:pt>
    <dgm:pt modelId="{D89FDD82-4FD2-3549-A427-9D57BB1FEEB1}">
      <dgm:prSet phldrT="[Text]" custT="1"/>
      <dgm:spPr/>
      <dgm:t>
        <a:bodyPr/>
        <a:lstStyle/>
        <a:p>
          <a:pPr algn="ctr">
            <a:lnSpc>
              <a:spcPct val="200000"/>
            </a:lnSpc>
          </a:pPr>
          <a:r>
            <a:rPr lang="de-DE" sz="2000" dirty="0" smtClean="0"/>
            <a:t>Online</a:t>
          </a:r>
        </a:p>
        <a:p>
          <a:pPr algn="ctr">
            <a:lnSpc>
              <a:spcPct val="200000"/>
            </a:lnSpc>
          </a:pPr>
          <a:r>
            <a:rPr lang="de-DE" sz="1800" dirty="0" smtClean="0"/>
            <a:t>Fragebogen</a:t>
          </a:r>
        </a:p>
        <a:p>
          <a:pPr algn="l">
            <a:lnSpc>
              <a:spcPct val="90000"/>
            </a:lnSpc>
          </a:pPr>
          <a:endParaRPr lang="de-DE" sz="1100" dirty="0" smtClean="0"/>
        </a:p>
        <a:p>
          <a:pPr algn="l">
            <a:lnSpc>
              <a:spcPct val="90000"/>
            </a:lnSpc>
          </a:pPr>
          <a:endParaRPr lang="de-DE" sz="1100" dirty="0"/>
        </a:p>
      </dgm:t>
    </dgm:pt>
    <dgm:pt modelId="{2C45EC0B-F1DE-6843-997D-B0FFACC37595}" type="parTrans" cxnId="{B7C6D39E-B409-714E-AF49-B165E4B1CD1B}">
      <dgm:prSet/>
      <dgm:spPr/>
      <dgm:t>
        <a:bodyPr/>
        <a:lstStyle/>
        <a:p>
          <a:endParaRPr lang="de-DE"/>
        </a:p>
      </dgm:t>
    </dgm:pt>
    <dgm:pt modelId="{015DC4D5-CCAB-0543-B22E-B56475D419F5}" type="sibTrans" cxnId="{B7C6D39E-B409-714E-AF49-B165E4B1CD1B}">
      <dgm:prSet/>
      <dgm:spPr/>
      <dgm:t>
        <a:bodyPr/>
        <a:lstStyle/>
        <a:p>
          <a:endParaRPr lang="de-DE"/>
        </a:p>
      </dgm:t>
    </dgm:pt>
    <dgm:pt modelId="{9B738B36-3C5E-2548-8C19-AB953312189B}">
      <dgm:prSet phldrT="[Text]" custT="1"/>
      <dgm:spPr>
        <a:solidFill>
          <a:srgbClr val="5AC825"/>
        </a:solidFill>
      </dgm:spPr>
      <dgm:t>
        <a:bodyPr/>
        <a:lstStyle/>
        <a:p>
          <a:r>
            <a:rPr lang="de-DE" sz="2000" dirty="0" smtClean="0"/>
            <a:t>Phase</a:t>
          </a:r>
          <a:r>
            <a:rPr lang="de-DE" sz="2000" baseline="0" dirty="0" smtClean="0"/>
            <a:t> 3</a:t>
          </a:r>
          <a:endParaRPr lang="de-DE" sz="2000" dirty="0"/>
        </a:p>
      </dgm:t>
    </dgm:pt>
    <dgm:pt modelId="{36DF0959-0A14-EC46-A6DC-79798A826C2E}" type="parTrans" cxnId="{AE2BC798-7E5E-0545-BB93-E00942803BA7}">
      <dgm:prSet/>
      <dgm:spPr/>
      <dgm:t>
        <a:bodyPr/>
        <a:lstStyle/>
        <a:p>
          <a:endParaRPr lang="de-DE"/>
        </a:p>
      </dgm:t>
    </dgm:pt>
    <dgm:pt modelId="{5293924E-5310-D14E-84B2-840646513C64}" type="sibTrans" cxnId="{AE2BC798-7E5E-0545-BB93-E00942803BA7}">
      <dgm:prSet/>
      <dgm:spPr/>
      <dgm:t>
        <a:bodyPr/>
        <a:lstStyle/>
        <a:p>
          <a:endParaRPr lang="de-DE"/>
        </a:p>
      </dgm:t>
    </dgm:pt>
    <dgm:pt modelId="{2DC3F8A3-DAF3-304D-AC5F-217195C58B7C}">
      <dgm:prSet phldrT="[Text]" custT="1"/>
      <dgm:spPr/>
      <dgm:t>
        <a:bodyPr/>
        <a:lstStyle/>
        <a:p>
          <a:pPr algn="ctr">
            <a:lnSpc>
              <a:spcPct val="150000"/>
            </a:lnSpc>
          </a:pPr>
          <a:r>
            <a:rPr lang="de-DE" sz="2400" dirty="0" smtClean="0"/>
            <a:t>Sport</a:t>
          </a:r>
        </a:p>
        <a:p>
          <a:pPr algn="ctr">
            <a:lnSpc>
              <a:spcPct val="150000"/>
            </a:lnSpc>
          </a:pPr>
          <a:r>
            <a:rPr lang="de-DE" sz="3600" dirty="0" smtClean="0"/>
            <a:t>Coach</a:t>
          </a:r>
          <a:endParaRPr lang="de-DE" sz="3600" dirty="0"/>
        </a:p>
      </dgm:t>
    </dgm:pt>
    <dgm:pt modelId="{4ABAC66C-7429-304E-A764-AD11DB2D8A41}" type="parTrans" cxnId="{F8FD8E2A-3B11-0B43-A544-DC9097D98448}">
      <dgm:prSet/>
      <dgm:spPr/>
      <dgm:t>
        <a:bodyPr/>
        <a:lstStyle/>
        <a:p>
          <a:endParaRPr lang="de-DE"/>
        </a:p>
      </dgm:t>
    </dgm:pt>
    <dgm:pt modelId="{2092CA33-EA41-E94D-B151-2939C8AC892A}" type="sibTrans" cxnId="{F8FD8E2A-3B11-0B43-A544-DC9097D98448}">
      <dgm:prSet/>
      <dgm:spPr/>
      <dgm:t>
        <a:bodyPr/>
        <a:lstStyle/>
        <a:p>
          <a:endParaRPr lang="de-DE"/>
        </a:p>
      </dgm:t>
    </dgm:pt>
    <dgm:pt modelId="{72F3B575-F392-FC44-AB08-12DA5ACDA14E}">
      <dgm:prSet phldrT="[Text]" custT="1"/>
      <dgm:spPr>
        <a:solidFill>
          <a:srgbClr val="5AC825"/>
        </a:solidFill>
      </dgm:spPr>
      <dgm:t>
        <a:bodyPr/>
        <a:lstStyle/>
        <a:p>
          <a:r>
            <a:rPr lang="de-DE" sz="2000" dirty="0" smtClean="0"/>
            <a:t>Phase 5</a:t>
          </a:r>
          <a:endParaRPr lang="de-DE" sz="2000" dirty="0"/>
        </a:p>
      </dgm:t>
    </dgm:pt>
    <dgm:pt modelId="{0702AECE-68EB-6A40-8540-7B62D095FC88}" type="parTrans" cxnId="{11311046-F262-3845-BBD6-55488C12473B}">
      <dgm:prSet/>
      <dgm:spPr/>
      <dgm:t>
        <a:bodyPr/>
        <a:lstStyle/>
        <a:p>
          <a:endParaRPr lang="de-DE"/>
        </a:p>
      </dgm:t>
    </dgm:pt>
    <dgm:pt modelId="{9DDE735E-09BF-9146-A7F0-9636DED62E61}" type="sibTrans" cxnId="{11311046-F262-3845-BBD6-55488C12473B}">
      <dgm:prSet/>
      <dgm:spPr/>
      <dgm:t>
        <a:bodyPr/>
        <a:lstStyle/>
        <a:p>
          <a:endParaRPr lang="de-DE"/>
        </a:p>
      </dgm:t>
    </dgm:pt>
    <dgm:pt modelId="{81E7990F-4670-7943-A3E9-13721F983302}">
      <dgm:prSet phldrT="[Text]"/>
      <dgm:spPr/>
      <dgm:t>
        <a:bodyPr/>
        <a:lstStyle/>
        <a:p>
          <a:pPr>
            <a:lnSpc>
              <a:spcPct val="200000"/>
            </a:lnSpc>
          </a:pPr>
          <a:endParaRPr lang="de-DE" dirty="0" smtClean="0"/>
        </a:p>
        <a:p>
          <a:pPr>
            <a:lnSpc>
              <a:spcPct val="200000"/>
            </a:lnSpc>
          </a:pPr>
          <a:r>
            <a:rPr lang="de-DE" dirty="0" smtClean="0"/>
            <a:t>Feedback</a:t>
          </a:r>
          <a:endParaRPr lang="de-DE" dirty="0"/>
        </a:p>
      </dgm:t>
    </dgm:pt>
    <dgm:pt modelId="{8E529D24-6462-DE49-9B66-A2127DE649A9}" type="parTrans" cxnId="{A4219EDA-AA7A-2E45-8BA1-94BF13941972}">
      <dgm:prSet/>
      <dgm:spPr/>
      <dgm:t>
        <a:bodyPr/>
        <a:lstStyle/>
        <a:p>
          <a:endParaRPr lang="de-DE"/>
        </a:p>
      </dgm:t>
    </dgm:pt>
    <dgm:pt modelId="{72DFB5F4-9AA7-3741-8DE0-D3A006FB7ADF}" type="sibTrans" cxnId="{A4219EDA-AA7A-2E45-8BA1-94BF13941972}">
      <dgm:prSet/>
      <dgm:spPr/>
      <dgm:t>
        <a:bodyPr/>
        <a:lstStyle/>
        <a:p>
          <a:endParaRPr lang="de-DE"/>
        </a:p>
      </dgm:t>
    </dgm:pt>
    <dgm:pt modelId="{0CC426A1-C65F-9549-881E-F30A5D59E137}">
      <dgm:prSet custT="1"/>
      <dgm:spPr>
        <a:solidFill>
          <a:srgbClr val="5AC825"/>
        </a:solidFill>
      </dgm:spPr>
      <dgm:t>
        <a:bodyPr/>
        <a:lstStyle/>
        <a:p>
          <a:r>
            <a:rPr lang="de-DE" sz="2000" dirty="0" smtClean="0"/>
            <a:t>Phase 2</a:t>
          </a:r>
          <a:endParaRPr lang="de-DE" sz="2000" dirty="0"/>
        </a:p>
      </dgm:t>
    </dgm:pt>
    <dgm:pt modelId="{8D8F842A-C9CA-1B4E-A5E3-DC392E8752AB}" type="parTrans" cxnId="{19C5C376-46A0-F644-ACA3-9FCB5967B465}">
      <dgm:prSet/>
      <dgm:spPr/>
      <dgm:t>
        <a:bodyPr/>
        <a:lstStyle/>
        <a:p>
          <a:endParaRPr lang="de-DE"/>
        </a:p>
      </dgm:t>
    </dgm:pt>
    <dgm:pt modelId="{FD35657D-9464-B745-A489-DEDF3FF18AAE}" type="sibTrans" cxnId="{19C5C376-46A0-F644-ACA3-9FCB5967B465}">
      <dgm:prSet/>
      <dgm:spPr/>
      <dgm:t>
        <a:bodyPr/>
        <a:lstStyle/>
        <a:p>
          <a:endParaRPr lang="de-DE"/>
        </a:p>
      </dgm:t>
    </dgm:pt>
    <dgm:pt modelId="{8D4F767C-75D5-7048-BD57-C984FB830254}">
      <dgm:prSet custT="1"/>
      <dgm:spPr/>
      <dgm:t>
        <a:bodyPr/>
        <a:lstStyle/>
        <a:p>
          <a:pPr algn="ctr">
            <a:lnSpc>
              <a:spcPct val="200000"/>
            </a:lnSpc>
          </a:pPr>
          <a:r>
            <a:rPr lang="de-DE" sz="2000" dirty="0" smtClean="0"/>
            <a:t>Ernährung</a:t>
          </a:r>
        </a:p>
        <a:p>
          <a:pPr algn="ctr">
            <a:lnSpc>
              <a:spcPct val="200000"/>
            </a:lnSpc>
          </a:pPr>
          <a:r>
            <a:rPr lang="de-DE" sz="2400" dirty="0" smtClean="0"/>
            <a:t>Beratung</a:t>
          </a:r>
          <a:endParaRPr lang="de-DE" sz="2400" dirty="0"/>
        </a:p>
      </dgm:t>
    </dgm:pt>
    <dgm:pt modelId="{627489D7-03B3-574F-8CB4-03EFCA09E897}" type="parTrans" cxnId="{66986E20-9896-B141-9E4B-35D9EC08EC4B}">
      <dgm:prSet/>
      <dgm:spPr/>
      <dgm:t>
        <a:bodyPr/>
        <a:lstStyle/>
        <a:p>
          <a:endParaRPr lang="de-DE"/>
        </a:p>
      </dgm:t>
    </dgm:pt>
    <dgm:pt modelId="{12FB2088-FBD0-9848-9B79-3CFC34E07D9B}" type="sibTrans" cxnId="{66986E20-9896-B141-9E4B-35D9EC08EC4B}">
      <dgm:prSet/>
      <dgm:spPr/>
      <dgm:t>
        <a:bodyPr/>
        <a:lstStyle/>
        <a:p>
          <a:endParaRPr lang="de-DE"/>
        </a:p>
      </dgm:t>
    </dgm:pt>
    <dgm:pt modelId="{FEC7E818-846B-144B-BD1D-D1F2862853D6}">
      <dgm:prSet custT="1"/>
      <dgm:spPr>
        <a:solidFill>
          <a:srgbClr val="5AC825"/>
        </a:solidFill>
      </dgm:spPr>
      <dgm:t>
        <a:bodyPr/>
        <a:lstStyle/>
        <a:p>
          <a:r>
            <a:rPr lang="de-DE" sz="2000" dirty="0" smtClean="0"/>
            <a:t>Phase 4</a:t>
          </a:r>
          <a:endParaRPr lang="de-DE" sz="2000" dirty="0"/>
        </a:p>
      </dgm:t>
    </dgm:pt>
    <dgm:pt modelId="{CE15AB82-FF23-EF48-80B6-6C09372E1F25}" type="parTrans" cxnId="{5B622758-AA90-AB48-896D-22B6E2536087}">
      <dgm:prSet/>
      <dgm:spPr/>
      <dgm:t>
        <a:bodyPr/>
        <a:lstStyle/>
        <a:p>
          <a:endParaRPr lang="de-DE"/>
        </a:p>
      </dgm:t>
    </dgm:pt>
    <dgm:pt modelId="{4CE7436B-64C0-1544-A822-7BFBD8FB4C85}" type="sibTrans" cxnId="{5B622758-AA90-AB48-896D-22B6E2536087}">
      <dgm:prSet/>
      <dgm:spPr/>
      <dgm:t>
        <a:bodyPr/>
        <a:lstStyle/>
        <a:p>
          <a:endParaRPr lang="de-DE"/>
        </a:p>
      </dgm:t>
    </dgm:pt>
    <dgm:pt modelId="{DF237EC3-FB16-554E-B5CB-ECC57A50F28A}">
      <dgm:prSet custT="1"/>
      <dgm:spPr/>
      <dgm:t>
        <a:bodyPr/>
        <a:lstStyle/>
        <a:p>
          <a:pPr algn="ctr">
            <a:lnSpc>
              <a:spcPct val="200000"/>
            </a:lnSpc>
          </a:pPr>
          <a:r>
            <a:rPr lang="de-DE" sz="1900" dirty="0" smtClean="0"/>
            <a:t>Lifestyle</a:t>
          </a:r>
          <a:endParaRPr lang="de-DE" sz="1900" dirty="0"/>
        </a:p>
      </dgm:t>
    </dgm:pt>
    <dgm:pt modelId="{D960C2B9-1097-B047-A9B9-4F6C50DF0983}" type="parTrans" cxnId="{47E3FAFB-F6EC-CA43-9E02-34BEECD55236}">
      <dgm:prSet/>
      <dgm:spPr/>
      <dgm:t>
        <a:bodyPr/>
        <a:lstStyle/>
        <a:p>
          <a:endParaRPr lang="de-DE"/>
        </a:p>
      </dgm:t>
    </dgm:pt>
    <dgm:pt modelId="{8AA3AA7C-BB14-9543-BD2C-70946D4DDBF5}" type="sibTrans" cxnId="{47E3FAFB-F6EC-CA43-9E02-34BEECD55236}">
      <dgm:prSet/>
      <dgm:spPr/>
      <dgm:t>
        <a:bodyPr/>
        <a:lstStyle/>
        <a:p>
          <a:endParaRPr lang="de-DE"/>
        </a:p>
      </dgm:t>
    </dgm:pt>
    <dgm:pt modelId="{8BECC199-9AB2-9641-8671-7D2238E7512D}">
      <dgm:prSet custT="1"/>
      <dgm:spPr/>
      <dgm:t>
        <a:bodyPr/>
        <a:lstStyle/>
        <a:p>
          <a:pPr algn="ctr">
            <a:lnSpc>
              <a:spcPct val="200000"/>
            </a:lnSpc>
          </a:pPr>
          <a:r>
            <a:rPr lang="de-DE" sz="1900" dirty="0" smtClean="0"/>
            <a:t>Änderungen</a:t>
          </a:r>
        </a:p>
        <a:p>
          <a:pPr algn="ctr">
            <a:lnSpc>
              <a:spcPct val="130000"/>
            </a:lnSpc>
          </a:pPr>
          <a:endParaRPr lang="de-DE" sz="2400" dirty="0"/>
        </a:p>
      </dgm:t>
    </dgm:pt>
    <dgm:pt modelId="{2B1683B8-C5CE-2849-9135-EB6E00E6117C}" type="sibTrans" cxnId="{2184D2E2-ACBC-8948-8F12-1CD514DB5E61}">
      <dgm:prSet/>
      <dgm:spPr/>
      <dgm:t>
        <a:bodyPr/>
        <a:lstStyle/>
        <a:p>
          <a:endParaRPr lang="de-DE"/>
        </a:p>
      </dgm:t>
    </dgm:pt>
    <dgm:pt modelId="{BF167E7F-094C-CE48-9F4C-4734F5C6B086}" type="parTrans" cxnId="{2184D2E2-ACBC-8948-8F12-1CD514DB5E61}">
      <dgm:prSet/>
      <dgm:spPr/>
      <dgm:t>
        <a:bodyPr/>
        <a:lstStyle/>
        <a:p>
          <a:endParaRPr lang="de-DE"/>
        </a:p>
      </dgm:t>
    </dgm:pt>
    <dgm:pt modelId="{03BB82C7-F3A5-064D-811B-B0E4EC057F0A}" type="pres">
      <dgm:prSet presAssocID="{7924DB32-D58E-844F-B458-912CC71E958C}" presName="Name0" presStyleCnt="0">
        <dgm:presLayoutVars>
          <dgm:dir/>
          <dgm:animLvl val="lvl"/>
          <dgm:resizeHandles val="exact"/>
        </dgm:presLayoutVars>
      </dgm:prSet>
      <dgm:spPr/>
      <dgm:t>
        <a:bodyPr/>
        <a:lstStyle/>
        <a:p>
          <a:endParaRPr lang="de-DE"/>
        </a:p>
      </dgm:t>
    </dgm:pt>
    <dgm:pt modelId="{A518F90E-E590-EE4F-B4EC-AC71296667E3}" type="pres">
      <dgm:prSet presAssocID="{17F603CD-EA52-5A4E-BA6C-D2D5B3A23B2F}" presName="compositeNode" presStyleCnt="0">
        <dgm:presLayoutVars>
          <dgm:bulletEnabled val="1"/>
        </dgm:presLayoutVars>
      </dgm:prSet>
      <dgm:spPr/>
    </dgm:pt>
    <dgm:pt modelId="{EDC92D84-C2F1-5143-892F-2508B1830A56}" type="pres">
      <dgm:prSet presAssocID="{17F603CD-EA52-5A4E-BA6C-D2D5B3A23B2F}" presName="bgRect" presStyleLbl="node1" presStyleIdx="0" presStyleCnt="5"/>
      <dgm:spPr/>
      <dgm:t>
        <a:bodyPr/>
        <a:lstStyle/>
        <a:p>
          <a:endParaRPr lang="de-DE"/>
        </a:p>
      </dgm:t>
    </dgm:pt>
    <dgm:pt modelId="{4297E9CC-D531-9D43-B8CF-37B67A9AEE3D}" type="pres">
      <dgm:prSet presAssocID="{17F603CD-EA52-5A4E-BA6C-D2D5B3A23B2F}" presName="parentNode" presStyleLbl="node1" presStyleIdx="0" presStyleCnt="5">
        <dgm:presLayoutVars>
          <dgm:chMax val="0"/>
          <dgm:bulletEnabled val="1"/>
        </dgm:presLayoutVars>
      </dgm:prSet>
      <dgm:spPr/>
      <dgm:t>
        <a:bodyPr/>
        <a:lstStyle/>
        <a:p>
          <a:endParaRPr lang="de-DE"/>
        </a:p>
      </dgm:t>
    </dgm:pt>
    <dgm:pt modelId="{073E1652-BB5A-8342-89F4-6647B8694DAD}" type="pres">
      <dgm:prSet presAssocID="{17F603CD-EA52-5A4E-BA6C-D2D5B3A23B2F}" presName="childNode" presStyleLbl="node1" presStyleIdx="0" presStyleCnt="5">
        <dgm:presLayoutVars>
          <dgm:bulletEnabled val="1"/>
        </dgm:presLayoutVars>
      </dgm:prSet>
      <dgm:spPr/>
      <dgm:t>
        <a:bodyPr/>
        <a:lstStyle/>
        <a:p>
          <a:endParaRPr lang="de-DE"/>
        </a:p>
      </dgm:t>
    </dgm:pt>
    <dgm:pt modelId="{8FE8E30F-0763-1B42-B3C3-51451C641CDF}" type="pres">
      <dgm:prSet presAssocID="{E54D39C5-32BB-154A-9D20-88A6675D5EE4}" presName="hSp" presStyleCnt="0"/>
      <dgm:spPr/>
    </dgm:pt>
    <dgm:pt modelId="{4E6CD57E-9CE9-3C4D-B68A-3F74CC4A0809}" type="pres">
      <dgm:prSet presAssocID="{E54D39C5-32BB-154A-9D20-88A6675D5EE4}" presName="vProcSp" presStyleCnt="0"/>
      <dgm:spPr/>
    </dgm:pt>
    <dgm:pt modelId="{A9621D1C-0D00-2C45-B65C-E6D7F56BC5AB}" type="pres">
      <dgm:prSet presAssocID="{E54D39C5-32BB-154A-9D20-88A6675D5EE4}" presName="vSp1" presStyleCnt="0"/>
      <dgm:spPr/>
    </dgm:pt>
    <dgm:pt modelId="{5B4B3540-EB67-0244-A33C-33EE24223FD5}" type="pres">
      <dgm:prSet presAssocID="{E54D39C5-32BB-154A-9D20-88A6675D5EE4}" presName="simulatedConn" presStyleLbl="solidFgAcc1" presStyleIdx="0" presStyleCnt="4"/>
      <dgm:spPr/>
    </dgm:pt>
    <dgm:pt modelId="{56729333-5495-2248-90D7-BCFA2A718BB8}" type="pres">
      <dgm:prSet presAssocID="{E54D39C5-32BB-154A-9D20-88A6675D5EE4}" presName="vSp2" presStyleCnt="0"/>
      <dgm:spPr/>
    </dgm:pt>
    <dgm:pt modelId="{42F67BF7-7EEB-5847-BCE6-CC409EA9FE01}" type="pres">
      <dgm:prSet presAssocID="{E54D39C5-32BB-154A-9D20-88A6675D5EE4}" presName="sibTrans" presStyleCnt="0"/>
      <dgm:spPr/>
    </dgm:pt>
    <dgm:pt modelId="{410DA6F3-3573-B242-8F4D-32347A678EC1}" type="pres">
      <dgm:prSet presAssocID="{0CC426A1-C65F-9549-881E-F30A5D59E137}" presName="compositeNode" presStyleCnt="0">
        <dgm:presLayoutVars>
          <dgm:bulletEnabled val="1"/>
        </dgm:presLayoutVars>
      </dgm:prSet>
      <dgm:spPr/>
    </dgm:pt>
    <dgm:pt modelId="{E51F9179-0361-7D47-9261-3467F054CE28}" type="pres">
      <dgm:prSet presAssocID="{0CC426A1-C65F-9549-881E-F30A5D59E137}" presName="bgRect" presStyleLbl="node1" presStyleIdx="1" presStyleCnt="5"/>
      <dgm:spPr/>
      <dgm:t>
        <a:bodyPr/>
        <a:lstStyle/>
        <a:p>
          <a:endParaRPr lang="de-DE"/>
        </a:p>
      </dgm:t>
    </dgm:pt>
    <dgm:pt modelId="{BA83D0AF-8A48-B64C-B4D1-BE63A9104845}" type="pres">
      <dgm:prSet presAssocID="{0CC426A1-C65F-9549-881E-F30A5D59E137}" presName="parentNode" presStyleLbl="node1" presStyleIdx="1" presStyleCnt="5">
        <dgm:presLayoutVars>
          <dgm:chMax val="0"/>
          <dgm:bulletEnabled val="1"/>
        </dgm:presLayoutVars>
      </dgm:prSet>
      <dgm:spPr/>
      <dgm:t>
        <a:bodyPr/>
        <a:lstStyle/>
        <a:p>
          <a:endParaRPr lang="de-DE"/>
        </a:p>
      </dgm:t>
    </dgm:pt>
    <dgm:pt modelId="{C315B090-7F20-9145-BF2E-0A9D790B9C1C}" type="pres">
      <dgm:prSet presAssocID="{0CC426A1-C65F-9549-881E-F30A5D59E137}" presName="childNode" presStyleLbl="node1" presStyleIdx="1" presStyleCnt="5">
        <dgm:presLayoutVars>
          <dgm:bulletEnabled val="1"/>
        </dgm:presLayoutVars>
      </dgm:prSet>
      <dgm:spPr/>
      <dgm:t>
        <a:bodyPr/>
        <a:lstStyle/>
        <a:p>
          <a:endParaRPr lang="de-DE"/>
        </a:p>
      </dgm:t>
    </dgm:pt>
    <dgm:pt modelId="{7394DD3C-E135-5045-B953-F8E56074166E}" type="pres">
      <dgm:prSet presAssocID="{FD35657D-9464-B745-A489-DEDF3FF18AAE}" presName="hSp" presStyleCnt="0"/>
      <dgm:spPr/>
    </dgm:pt>
    <dgm:pt modelId="{B30F3C6F-1A33-824B-80DF-3D252ED0F3F4}" type="pres">
      <dgm:prSet presAssocID="{FD35657D-9464-B745-A489-DEDF3FF18AAE}" presName="vProcSp" presStyleCnt="0"/>
      <dgm:spPr/>
    </dgm:pt>
    <dgm:pt modelId="{47B8A00D-6960-B141-935A-769E0B7E2D3B}" type="pres">
      <dgm:prSet presAssocID="{FD35657D-9464-B745-A489-DEDF3FF18AAE}" presName="vSp1" presStyleCnt="0"/>
      <dgm:spPr/>
    </dgm:pt>
    <dgm:pt modelId="{42AD1BE8-C954-9543-9200-47F9CA7F7793}" type="pres">
      <dgm:prSet presAssocID="{FD35657D-9464-B745-A489-DEDF3FF18AAE}" presName="simulatedConn" presStyleLbl="solidFgAcc1" presStyleIdx="1" presStyleCnt="4"/>
      <dgm:spPr/>
    </dgm:pt>
    <dgm:pt modelId="{B9E3199F-FC17-0549-A0AD-AFDE99B6C7C0}" type="pres">
      <dgm:prSet presAssocID="{FD35657D-9464-B745-A489-DEDF3FF18AAE}" presName="vSp2" presStyleCnt="0"/>
      <dgm:spPr/>
    </dgm:pt>
    <dgm:pt modelId="{7DB20C6E-9DD0-D246-93D9-273ED7F7AE1F}" type="pres">
      <dgm:prSet presAssocID="{FD35657D-9464-B745-A489-DEDF3FF18AAE}" presName="sibTrans" presStyleCnt="0"/>
      <dgm:spPr/>
    </dgm:pt>
    <dgm:pt modelId="{083C5E3C-4005-F445-93CA-BF0C07492F57}" type="pres">
      <dgm:prSet presAssocID="{9B738B36-3C5E-2548-8C19-AB953312189B}" presName="compositeNode" presStyleCnt="0">
        <dgm:presLayoutVars>
          <dgm:bulletEnabled val="1"/>
        </dgm:presLayoutVars>
      </dgm:prSet>
      <dgm:spPr/>
    </dgm:pt>
    <dgm:pt modelId="{4368C760-1659-124C-BA65-9D441282D9CD}" type="pres">
      <dgm:prSet presAssocID="{9B738B36-3C5E-2548-8C19-AB953312189B}" presName="bgRect" presStyleLbl="node1" presStyleIdx="2" presStyleCnt="5"/>
      <dgm:spPr/>
      <dgm:t>
        <a:bodyPr/>
        <a:lstStyle/>
        <a:p>
          <a:endParaRPr lang="de-DE"/>
        </a:p>
      </dgm:t>
    </dgm:pt>
    <dgm:pt modelId="{E5F5A217-AD37-F649-8345-F9FC69120049}" type="pres">
      <dgm:prSet presAssocID="{9B738B36-3C5E-2548-8C19-AB953312189B}" presName="parentNode" presStyleLbl="node1" presStyleIdx="2" presStyleCnt="5">
        <dgm:presLayoutVars>
          <dgm:chMax val="0"/>
          <dgm:bulletEnabled val="1"/>
        </dgm:presLayoutVars>
      </dgm:prSet>
      <dgm:spPr/>
      <dgm:t>
        <a:bodyPr/>
        <a:lstStyle/>
        <a:p>
          <a:endParaRPr lang="de-DE"/>
        </a:p>
      </dgm:t>
    </dgm:pt>
    <dgm:pt modelId="{11AA2FD2-3692-1C40-91A6-A756875178BF}" type="pres">
      <dgm:prSet presAssocID="{9B738B36-3C5E-2548-8C19-AB953312189B}" presName="childNode" presStyleLbl="node1" presStyleIdx="2" presStyleCnt="5">
        <dgm:presLayoutVars>
          <dgm:bulletEnabled val="1"/>
        </dgm:presLayoutVars>
      </dgm:prSet>
      <dgm:spPr/>
      <dgm:t>
        <a:bodyPr/>
        <a:lstStyle/>
        <a:p>
          <a:endParaRPr lang="de-DE"/>
        </a:p>
      </dgm:t>
    </dgm:pt>
    <dgm:pt modelId="{3D4B6992-823E-234B-9853-F63ACD16AC87}" type="pres">
      <dgm:prSet presAssocID="{5293924E-5310-D14E-84B2-840646513C64}" presName="hSp" presStyleCnt="0"/>
      <dgm:spPr/>
    </dgm:pt>
    <dgm:pt modelId="{82784A3F-1054-A746-A871-571F33771DA9}" type="pres">
      <dgm:prSet presAssocID="{5293924E-5310-D14E-84B2-840646513C64}" presName="vProcSp" presStyleCnt="0"/>
      <dgm:spPr/>
    </dgm:pt>
    <dgm:pt modelId="{B8B1B9A9-094C-ED4B-8745-D5012D9F785D}" type="pres">
      <dgm:prSet presAssocID="{5293924E-5310-D14E-84B2-840646513C64}" presName="vSp1" presStyleCnt="0"/>
      <dgm:spPr/>
    </dgm:pt>
    <dgm:pt modelId="{75C7E3D0-B5A2-7541-AF12-2472B5B1A21A}" type="pres">
      <dgm:prSet presAssocID="{5293924E-5310-D14E-84B2-840646513C64}" presName="simulatedConn" presStyleLbl="solidFgAcc1" presStyleIdx="2" presStyleCnt="4"/>
      <dgm:spPr/>
    </dgm:pt>
    <dgm:pt modelId="{DA3F2609-C83E-F14E-8BBC-BEA912E359E4}" type="pres">
      <dgm:prSet presAssocID="{5293924E-5310-D14E-84B2-840646513C64}" presName="vSp2" presStyleCnt="0"/>
      <dgm:spPr/>
    </dgm:pt>
    <dgm:pt modelId="{494E7964-4C37-6849-B5DF-58B9E3982EF2}" type="pres">
      <dgm:prSet presAssocID="{5293924E-5310-D14E-84B2-840646513C64}" presName="sibTrans" presStyleCnt="0"/>
      <dgm:spPr/>
    </dgm:pt>
    <dgm:pt modelId="{45FBFF20-E28B-E14A-A9F4-18ACF0924BD9}" type="pres">
      <dgm:prSet presAssocID="{FEC7E818-846B-144B-BD1D-D1F2862853D6}" presName="compositeNode" presStyleCnt="0">
        <dgm:presLayoutVars>
          <dgm:bulletEnabled val="1"/>
        </dgm:presLayoutVars>
      </dgm:prSet>
      <dgm:spPr/>
    </dgm:pt>
    <dgm:pt modelId="{C7C0A2D2-0A11-1D48-93CC-8240326F8233}" type="pres">
      <dgm:prSet presAssocID="{FEC7E818-846B-144B-BD1D-D1F2862853D6}" presName="bgRect" presStyleLbl="node1" presStyleIdx="3" presStyleCnt="5" custLinFactNeighborY="-345"/>
      <dgm:spPr/>
      <dgm:t>
        <a:bodyPr/>
        <a:lstStyle/>
        <a:p>
          <a:endParaRPr lang="de-DE"/>
        </a:p>
      </dgm:t>
    </dgm:pt>
    <dgm:pt modelId="{0F284F49-62EC-5243-819F-1E5DA7A8660E}" type="pres">
      <dgm:prSet presAssocID="{FEC7E818-846B-144B-BD1D-D1F2862853D6}" presName="parentNode" presStyleLbl="node1" presStyleIdx="3" presStyleCnt="5">
        <dgm:presLayoutVars>
          <dgm:chMax val="0"/>
          <dgm:bulletEnabled val="1"/>
        </dgm:presLayoutVars>
      </dgm:prSet>
      <dgm:spPr/>
      <dgm:t>
        <a:bodyPr/>
        <a:lstStyle/>
        <a:p>
          <a:endParaRPr lang="de-DE"/>
        </a:p>
      </dgm:t>
    </dgm:pt>
    <dgm:pt modelId="{6D1C6AD0-98CA-C94C-BB72-EF162AF2773C}" type="pres">
      <dgm:prSet presAssocID="{FEC7E818-846B-144B-BD1D-D1F2862853D6}" presName="childNode" presStyleLbl="node1" presStyleIdx="3" presStyleCnt="5">
        <dgm:presLayoutVars>
          <dgm:bulletEnabled val="1"/>
        </dgm:presLayoutVars>
      </dgm:prSet>
      <dgm:spPr/>
      <dgm:t>
        <a:bodyPr/>
        <a:lstStyle/>
        <a:p>
          <a:endParaRPr lang="de-DE"/>
        </a:p>
      </dgm:t>
    </dgm:pt>
    <dgm:pt modelId="{5F1D02A0-7EB4-9F43-B583-3C627613CCE2}" type="pres">
      <dgm:prSet presAssocID="{4CE7436B-64C0-1544-A822-7BFBD8FB4C85}" presName="hSp" presStyleCnt="0"/>
      <dgm:spPr/>
    </dgm:pt>
    <dgm:pt modelId="{81F2C41F-87AD-B447-98BA-4FB01D476B1B}" type="pres">
      <dgm:prSet presAssocID="{4CE7436B-64C0-1544-A822-7BFBD8FB4C85}" presName="vProcSp" presStyleCnt="0"/>
      <dgm:spPr/>
    </dgm:pt>
    <dgm:pt modelId="{76DCEB32-3FA5-9C44-9567-0729D7BC6037}" type="pres">
      <dgm:prSet presAssocID="{4CE7436B-64C0-1544-A822-7BFBD8FB4C85}" presName="vSp1" presStyleCnt="0"/>
      <dgm:spPr/>
    </dgm:pt>
    <dgm:pt modelId="{484058DF-F590-994C-AD3D-8953BA19B209}" type="pres">
      <dgm:prSet presAssocID="{4CE7436B-64C0-1544-A822-7BFBD8FB4C85}" presName="simulatedConn" presStyleLbl="solidFgAcc1" presStyleIdx="3" presStyleCnt="4"/>
      <dgm:spPr/>
    </dgm:pt>
    <dgm:pt modelId="{BD6F28A1-9635-1E4D-953C-2A44E87344A9}" type="pres">
      <dgm:prSet presAssocID="{4CE7436B-64C0-1544-A822-7BFBD8FB4C85}" presName="vSp2" presStyleCnt="0"/>
      <dgm:spPr/>
    </dgm:pt>
    <dgm:pt modelId="{15878A21-5D17-DD4C-8671-01D3C4596D16}" type="pres">
      <dgm:prSet presAssocID="{4CE7436B-64C0-1544-A822-7BFBD8FB4C85}" presName="sibTrans" presStyleCnt="0"/>
      <dgm:spPr/>
    </dgm:pt>
    <dgm:pt modelId="{8BD0CFF6-5E26-5641-8F91-63672BCE7C90}" type="pres">
      <dgm:prSet presAssocID="{72F3B575-F392-FC44-AB08-12DA5ACDA14E}" presName="compositeNode" presStyleCnt="0">
        <dgm:presLayoutVars>
          <dgm:bulletEnabled val="1"/>
        </dgm:presLayoutVars>
      </dgm:prSet>
      <dgm:spPr/>
    </dgm:pt>
    <dgm:pt modelId="{2671E2A1-4F0E-7246-9D5B-CAE9AD618271}" type="pres">
      <dgm:prSet presAssocID="{72F3B575-F392-FC44-AB08-12DA5ACDA14E}" presName="bgRect" presStyleLbl="node1" presStyleIdx="4" presStyleCnt="5"/>
      <dgm:spPr/>
      <dgm:t>
        <a:bodyPr/>
        <a:lstStyle/>
        <a:p>
          <a:endParaRPr lang="de-DE"/>
        </a:p>
      </dgm:t>
    </dgm:pt>
    <dgm:pt modelId="{B352EB10-B26B-4E40-BC6A-1559DBE4E797}" type="pres">
      <dgm:prSet presAssocID="{72F3B575-F392-FC44-AB08-12DA5ACDA14E}" presName="parentNode" presStyleLbl="node1" presStyleIdx="4" presStyleCnt="5">
        <dgm:presLayoutVars>
          <dgm:chMax val="0"/>
          <dgm:bulletEnabled val="1"/>
        </dgm:presLayoutVars>
      </dgm:prSet>
      <dgm:spPr/>
      <dgm:t>
        <a:bodyPr/>
        <a:lstStyle/>
        <a:p>
          <a:endParaRPr lang="de-DE"/>
        </a:p>
      </dgm:t>
    </dgm:pt>
    <dgm:pt modelId="{003642FF-2B3F-3246-9C72-B759D1925704}" type="pres">
      <dgm:prSet presAssocID="{72F3B575-F392-FC44-AB08-12DA5ACDA14E}" presName="childNode" presStyleLbl="node1" presStyleIdx="4" presStyleCnt="5">
        <dgm:presLayoutVars>
          <dgm:bulletEnabled val="1"/>
        </dgm:presLayoutVars>
      </dgm:prSet>
      <dgm:spPr/>
      <dgm:t>
        <a:bodyPr/>
        <a:lstStyle/>
        <a:p>
          <a:endParaRPr lang="de-DE"/>
        </a:p>
      </dgm:t>
    </dgm:pt>
  </dgm:ptLst>
  <dgm:cxnLst>
    <dgm:cxn modelId="{F6DA1AB5-AD73-B44F-BB51-203740B89738}" type="presOf" srcId="{2DC3F8A3-DAF3-304D-AC5F-217195C58B7C}" destId="{11AA2FD2-3692-1C40-91A6-A756875178BF}" srcOrd="0" destOrd="0" presId="urn:microsoft.com/office/officeart/2005/8/layout/hProcess7"/>
    <dgm:cxn modelId="{ABE4C613-1F8F-F646-8FCA-A4743187690B}" type="presOf" srcId="{0CC426A1-C65F-9549-881E-F30A5D59E137}" destId="{E51F9179-0361-7D47-9261-3467F054CE28}" srcOrd="0" destOrd="0" presId="urn:microsoft.com/office/officeart/2005/8/layout/hProcess7"/>
    <dgm:cxn modelId="{F32B9121-BD86-B54E-8DBE-60F09593D8EE}" type="presOf" srcId="{72F3B575-F392-FC44-AB08-12DA5ACDA14E}" destId="{2671E2A1-4F0E-7246-9D5B-CAE9AD618271}" srcOrd="0" destOrd="0" presId="urn:microsoft.com/office/officeart/2005/8/layout/hProcess7"/>
    <dgm:cxn modelId="{F8FD8E2A-3B11-0B43-A544-DC9097D98448}" srcId="{9B738B36-3C5E-2548-8C19-AB953312189B}" destId="{2DC3F8A3-DAF3-304D-AC5F-217195C58B7C}" srcOrd="0" destOrd="0" parTransId="{4ABAC66C-7429-304E-A764-AD11DB2D8A41}" sibTransId="{2092CA33-EA41-E94D-B151-2939C8AC892A}"/>
    <dgm:cxn modelId="{EE10709D-1AED-BD40-B263-E7B43124C0F2}" type="presOf" srcId="{FEC7E818-846B-144B-BD1D-D1F2862853D6}" destId="{0F284F49-62EC-5243-819F-1E5DA7A8660E}" srcOrd="1" destOrd="0" presId="urn:microsoft.com/office/officeart/2005/8/layout/hProcess7"/>
    <dgm:cxn modelId="{76CA8795-4191-7949-BBEB-3F8BB3EE62E7}" type="presOf" srcId="{17F603CD-EA52-5A4E-BA6C-D2D5B3A23B2F}" destId="{4297E9CC-D531-9D43-B8CF-37B67A9AEE3D}" srcOrd="1" destOrd="0" presId="urn:microsoft.com/office/officeart/2005/8/layout/hProcess7"/>
    <dgm:cxn modelId="{EC46E225-F254-F247-AA6C-D249F5246FA6}" type="presOf" srcId="{D89FDD82-4FD2-3549-A427-9D57BB1FEEB1}" destId="{073E1652-BB5A-8342-89F4-6647B8694DAD}" srcOrd="0" destOrd="0" presId="urn:microsoft.com/office/officeart/2005/8/layout/hProcess7"/>
    <dgm:cxn modelId="{35B3AF45-D88C-7A40-A2B9-749EC6B4C33C}" type="presOf" srcId="{72F3B575-F392-FC44-AB08-12DA5ACDA14E}" destId="{B352EB10-B26B-4E40-BC6A-1559DBE4E797}" srcOrd="1" destOrd="0" presId="urn:microsoft.com/office/officeart/2005/8/layout/hProcess7"/>
    <dgm:cxn modelId="{3681BBC3-A106-434A-BC9A-8A54708574D0}" type="presOf" srcId="{7924DB32-D58E-844F-B458-912CC71E958C}" destId="{03BB82C7-F3A5-064D-811B-B0E4EC057F0A}" srcOrd="0" destOrd="0" presId="urn:microsoft.com/office/officeart/2005/8/layout/hProcess7"/>
    <dgm:cxn modelId="{5B622758-AA90-AB48-896D-22B6E2536087}" srcId="{7924DB32-D58E-844F-B458-912CC71E958C}" destId="{FEC7E818-846B-144B-BD1D-D1F2862853D6}" srcOrd="3" destOrd="0" parTransId="{CE15AB82-FF23-EF48-80B6-6C09372E1F25}" sibTransId="{4CE7436B-64C0-1544-A822-7BFBD8FB4C85}"/>
    <dgm:cxn modelId="{2184D2E2-ACBC-8948-8F12-1CD514DB5E61}" srcId="{FEC7E818-846B-144B-BD1D-D1F2862853D6}" destId="{8BECC199-9AB2-9641-8671-7D2238E7512D}" srcOrd="1" destOrd="0" parTransId="{BF167E7F-094C-CE48-9F4C-4734F5C6B086}" sibTransId="{2B1683B8-C5CE-2849-9135-EB6E00E6117C}"/>
    <dgm:cxn modelId="{8E63CC4B-0336-5941-9BD1-390381FCB15D}" type="presOf" srcId="{8BECC199-9AB2-9641-8671-7D2238E7512D}" destId="{6D1C6AD0-98CA-C94C-BB72-EF162AF2773C}" srcOrd="0" destOrd="1" presId="urn:microsoft.com/office/officeart/2005/8/layout/hProcess7"/>
    <dgm:cxn modelId="{66986E20-9896-B141-9E4B-35D9EC08EC4B}" srcId="{0CC426A1-C65F-9549-881E-F30A5D59E137}" destId="{8D4F767C-75D5-7048-BD57-C984FB830254}" srcOrd="0" destOrd="0" parTransId="{627489D7-03B3-574F-8CB4-03EFCA09E897}" sibTransId="{12FB2088-FBD0-9848-9B79-3CFC34E07D9B}"/>
    <dgm:cxn modelId="{4FA54752-6B7C-174D-8FB1-48EFE3836F1D}" type="presOf" srcId="{0CC426A1-C65F-9549-881E-F30A5D59E137}" destId="{BA83D0AF-8A48-B64C-B4D1-BE63A9104845}" srcOrd="1" destOrd="0" presId="urn:microsoft.com/office/officeart/2005/8/layout/hProcess7"/>
    <dgm:cxn modelId="{E270357D-7CDD-4546-BB41-9B8476FEA704}" type="presOf" srcId="{8D4F767C-75D5-7048-BD57-C984FB830254}" destId="{C315B090-7F20-9145-BF2E-0A9D790B9C1C}" srcOrd="0" destOrd="0" presId="urn:microsoft.com/office/officeart/2005/8/layout/hProcess7"/>
    <dgm:cxn modelId="{0D8FDD5B-FE33-9E4C-96CA-71E9346FF899}" type="presOf" srcId="{9B738B36-3C5E-2548-8C19-AB953312189B}" destId="{E5F5A217-AD37-F649-8345-F9FC69120049}" srcOrd="1" destOrd="0" presId="urn:microsoft.com/office/officeart/2005/8/layout/hProcess7"/>
    <dgm:cxn modelId="{9642E5C7-B3B4-7F47-8A6E-C906B619EC90}" type="presOf" srcId="{9B738B36-3C5E-2548-8C19-AB953312189B}" destId="{4368C760-1659-124C-BA65-9D441282D9CD}" srcOrd="0" destOrd="0" presId="urn:microsoft.com/office/officeart/2005/8/layout/hProcess7"/>
    <dgm:cxn modelId="{A4219EDA-AA7A-2E45-8BA1-94BF13941972}" srcId="{72F3B575-F392-FC44-AB08-12DA5ACDA14E}" destId="{81E7990F-4670-7943-A3E9-13721F983302}" srcOrd="0" destOrd="0" parTransId="{8E529D24-6462-DE49-9B66-A2127DE649A9}" sibTransId="{72DFB5F4-9AA7-3741-8DE0-D3A006FB7ADF}"/>
    <dgm:cxn modelId="{D05328D4-3A29-EE4A-8066-1A50EF2584D2}" type="presOf" srcId="{81E7990F-4670-7943-A3E9-13721F983302}" destId="{003642FF-2B3F-3246-9C72-B759D1925704}" srcOrd="0" destOrd="0" presId="urn:microsoft.com/office/officeart/2005/8/layout/hProcess7"/>
    <dgm:cxn modelId="{BEACDD7D-C064-154F-8DC5-C2776BA9E5D5}" type="presOf" srcId="{17F603CD-EA52-5A4E-BA6C-D2D5B3A23B2F}" destId="{EDC92D84-C2F1-5143-892F-2508B1830A56}" srcOrd="0" destOrd="0" presId="urn:microsoft.com/office/officeart/2005/8/layout/hProcess7"/>
    <dgm:cxn modelId="{19C5C376-46A0-F644-ACA3-9FCB5967B465}" srcId="{7924DB32-D58E-844F-B458-912CC71E958C}" destId="{0CC426A1-C65F-9549-881E-F30A5D59E137}" srcOrd="1" destOrd="0" parTransId="{8D8F842A-C9CA-1B4E-A5E3-DC392E8752AB}" sibTransId="{FD35657D-9464-B745-A489-DEDF3FF18AAE}"/>
    <dgm:cxn modelId="{BBCF8FE0-FEFD-2F4E-A300-2C36157CFF24}" srcId="{7924DB32-D58E-844F-B458-912CC71E958C}" destId="{17F603CD-EA52-5A4E-BA6C-D2D5B3A23B2F}" srcOrd="0" destOrd="0" parTransId="{9CF44A04-D9D6-164A-8BA5-E9E328DC0F32}" sibTransId="{E54D39C5-32BB-154A-9D20-88A6675D5EE4}"/>
    <dgm:cxn modelId="{11311046-F262-3845-BBD6-55488C12473B}" srcId="{7924DB32-D58E-844F-B458-912CC71E958C}" destId="{72F3B575-F392-FC44-AB08-12DA5ACDA14E}" srcOrd="4" destOrd="0" parTransId="{0702AECE-68EB-6A40-8540-7B62D095FC88}" sibTransId="{9DDE735E-09BF-9146-A7F0-9636DED62E61}"/>
    <dgm:cxn modelId="{B7C6D39E-B409-714E-AF49-B165E4B1CD1B}" srcId="{17F603CD-EA52-5A4E-BA6C-D2D5B3A23B2F}" destId="{D89FDD82-4FD2-3549-A427-9D57BB1FEEB1}" srcOrd="0" destOrd="0" parTransId="{2C45EC0B-F1DE-6843-997D-B0FFACC37595}" sibTransId="{015DC4D5-CCAB-0543-B22E-B56475D419F5}"/>
    <dgm:cxn modelId="{DBCB6D98-968F-FE4F-8124-7DE30D68BC88}" type="presOf" srcId="{DF237EC3-FB16-554E-B5CB-ECC57A50F28A}" destId="{6D1C6AD0-98CA-C94C-BB72-EF162AF2773C}" srcOrd="0" destOrd="0" presId="urn:microsoft.com/office/officeart/2005/8/layout/hProcess7"/>
    <dgm:cxn modelId="{7290A80E-8E62-0E49-BAE0-305C51BC44A0}" type="presOf" srcId="{FEC7E818-846B-144B-BD1D-D1F2862853D6}" destId="{C7C0A2D2-0A11-1D48-93CC-8240326F8233}" srcOrd="0" destOrd="0" presId="urn:microsoft.com/office/officeart/2005/8/layout/hProcess7"/>
    <dgm:cxn modelId="{AE2BC798-7E5E-0545-BB93-E00942803BA7}" srcId="{7924DB32-D58E-844F-B458-912CC71E958C}" destId="{9B738B36-3C5E-2548-8C19-AB953312189B}" srcOrd="2" destOrd="0" parTransId="{36DF0959-0A14-EC46-A6DC-79798A826C2E}" sibTransId="{5293924E-5310-D14E-84B2-840646513C64}"/>
    <dgm:cxn modelId="{47E3FAFB-F6EC-CA43-9E02-34BEECD55236}" srcId="{FEC7E818-846B-144B-BD1D-D1F2862853D6}" destId="{DF237EC3-FB16-554E-B5CB-ECC57A50F28A}" srcOrd="0" destOrd="0" parTransId="{D960C2B9-1097-B047-A9B9-4F6C50DF0983}" sibTransId="{8AA3AA7C-BB14-9543-BD2C-70946D4DDBF5}"/>
    <dgm:cxn modelId="{9ECE26ED-ABF2-E749-B6B3-6A573FF25F68}" type="presParOf" srcId="{03BB82C7-F3A5-064D-811B-B0E4EC057F0A}" destId="{A518F90E-E590-EE4F-B4EC-AC71296667E3}" srcOrd="0" destOrd="0" presId="urn:microsoft.com/office/officeart/2005/8/layout/hProcess7"/>
    <dgm:cxn modelId="{3E7E0DC4-65BB-D04F-AAB5-622751230901}" type="presParOf" srcId="{A518F90E-E590-EE4F-B4EC-AC71296667E3}" destId="{EDC92D84-C2F1-5143-892F-2508B1830A56}" srcOrd="0" destOrd="0" presId="urn:microsoft.com/office/officeart/2005/8/layout/hProcess7"/>
    <dgm:cxn modelId="{23C1B665-1A93-6C42-B49F-14E567E457A9}" type="presParOf" srcId="{A518F90E-E590-EE4F-B4EC-AC71296667E3}" destId="{4297E9CC-D531-9D43-B8CF-37B67A9AEE3D}" srcOrd="1" destOrd="0" presId="urn:microsoft.com/office/officeart/2005/8/layout/hProcess7"/>
    <dgm:cxn modelId="{4ED11952-E671-C045-A6B8-97D2A56BE571}" type="presParOf" srcId="{A518F90E-E590-EE4F-B4EC-AC71296667E3}" destId="{073E1652-BB5A-8342-89F4-6647B8694DAD}" srcOrd="2" destOrd="0" presId="urn:microsoft.com/office/officeart/2005/8/layout/hProcess7"/>
    <dgm:cxn modelId="{D2CC84E3-997E-7E41-B39A-0D354505632B}" type="presParOf" srcId="{03BB82C7-F3A5-064D-811B-B0E4EC057F0A}" destId="{8FE8E30F-0763-1B42-B3C3-51451C641CDF}" srcOrd="1" destOrd="0" presId="urn:microsoft.com/office/officeart/2005/8/layout/hProcess7"/>
    <dgm:cxn modelId="{1E2A01DF-3186-1D4E-BFCF-70F558117F4E}" type="presParOf" srcId="{03BB82C7-F3A5-064D-811B-B0E4EC057F0A}" destId="{4E6CD57E-9CE9-3C4D-B68A-3F74CC4A0809}" srcOrd="2" destOrd="0" presId="urn:microsoft.com/office/officeart/2005/8/layout/hProcess7"/>
    <dgm:cxn modelId="{401F276D-BE2E-7143-BB71-06662301D5A8}" type="presParOf" srcId="{4E6CD57E-9CE9-3C4D-B68A-3F74CC4A0809}" destId="{A9621D1C-0D00-2C45-B65C-E6D7F56BC5AB}" srcOrd="0" destOrd="0" presId="urn:microsoft.com/office/officeart/2005/8/layout/hProcess7"/>
    <dgm:cxn modelId="{23809FB8-389A-734F-85E0-3D0A08BDB2EC}" type="presParOf" srcId="{4E6CD57E-9CE9-3C4D-B68A-3F74CC4A0809}" destId="{5B4B3540-EB67-0244-A33C-33EE24223FD5}" srcOrd="1" destOrd="0" presId="urn:microsoft.com/office/officeart/2005/8/layout/hProcess7"/>
    <dgm:cxn modelId="{7E2E9EF1-04C1-BB48-B9E5-FBB9A381E3E3}" type="presParOf" srcId="{4E6CD57E-9CE9-3C4D-B68A-3F74CC4A0809}" destId="{56729333-5495-2248-90D7-BCFA2A718BB8}" srcOrd="2" destOrd="0" presId="urn:microsoft.com/office/officeart/2005/8/layout/hProcess7"/>
    <dgm:cxn modelId="{0C0A3A56-0706-5640-BA7E-E800EEDC15E6}" type="presParOf" srcId="{03BB82C7-F3A5-064D-811B-B0E4EC057F0A}" destId="{42F67BF7-7EEB-5847-BCE6-CC409EA9FE01}" srcOrd="3" destOrd="0" presId="urn:microsoft.com/office/officeart/2005/8/layout/hProcess7"/>
    <dgm:cxn modelId="{C2A3908B-3587-B642-B524-031B6EE56105}" type="presParOf" srcId="{03BB82C7-F3A5-064D-811B-B0E4EC057F0A}" destId="{410DA6F3-3573-B242-8F4D-32347A678EC1}" srcOrd="4" destOrd="0" presId="urn:microsoft.com/office/officeart/2005/8/layout/hProcess7"/>
    <dgm:cxn modelId="{393E8AFC-3155-FB43-BA19-F41B7967D48E}" type="presParOf" srcId="{410DA6F3-3573-B242-8F4D-32347A678EC1}" destId="{E51F9179-0361-7D47-9261-3467F054CE28}" srcOrd="0" destOrd="0" presId="urn:microsoft.com/office/officeart/2005/8/layout/hProcess7"/>
    <dgm:cxn modelId="{CA4B3A43-0F64-9745-B1A2-8CE4FF9D8326}" type="presParOf" srcId="{410DA6F3-3573-B242-8F4D-32347A678EC1}" destId="{BA83D0AF-8A48-B64C-B4D1-BE63A9104845}" srcOrd="1" destOrd="0" presId="urn:microsoft.com/office/officeart/2005/8/layout/hProcess7"/>
    <dgm:cxn modelId="{DA1425D0-7FAD-494E-BE2C-95B240DA282A}" type="presParOf" srcId="{410DA6F3-3573-B242-8F4D-32347A678EC1}" destId="{C315B090-7F20-9145-BF2E-0A9D790B9C1C}" srcOrd="2" destOrd="0" presId="urn:microsoft.com/office/officeart/2005/8/layout/hProcess7"/>
    <dgm:cxn modelId="{628D5605-0859-314B-92BC-777F9106640E}" type="presParOf" srcId="{03BB82C7-F3A5-064D-811B-B0E4EC057F0A}" destId="{7394DD3C-E135-5045-B953-F8E56074166E}" srcOrd="5" destOrd="0" presId="urn:microsoft.com/office/officeart/2005/8/layout/hProcess7"/>
    <dgm:cxn modelId="{5871E86E-E6D4-B64E-A32E-23875579DB8C}" type="presParOf" srcId="{03BB82C7-F3A5-064D-811B-B0E4EC057F0A}" destId="{B30F3C6F-1A33-824B-80DF-3D252ED0F3F4}" srcOrd="6" destOrd="0" presId="urn:microsoft.com/office/officeart/2005/8/layout/hProcess7"/>
    <dgm:cxn modelId="{91EB1B79-2F34-A941-9667-E91CDE84E127}" type="presParOf" srcId="{B30F3C6F-1A33-824B-80DF-3D252ED0F3F4}" destId="{47B8A00D-6960-B141-935A-769E0B7E2D3B}" srcOrd="0" destOrd="0" presId="urn:microsoft.com/office/officeart/2005/8/layout/hProcess7"/>
    <dgm:cxn modelId="{0395AE95-61F6-5D4A-BBE5-1D333A8400FF}" type="presParOf" srcId="{B30F3C6F-1A33-824B-80DF-3D252ED0F3F4}" destId="{42AD1BE8-C954-9543-9200-47F9CA7F7793}" srcOrd="1" destOrd="0" presId="urn:microsoft.com/office/officeart/2005/8/layout/hProcess7"/>
    <dgm:cxn modelId="{F882AC60-8728-BA46-A982-7C81AB9B3F7C}" type="presParOf" srcId="{B30F3C6F-1A33-824B-80DF-3D252ED0F3F4}" destId="{B9E3199F-FC17-0549-A0AD-AFDE99B6C7C0}" srcOrd="2" destOrd="0" presId="urn:microsoft.com/office/officeart/2005/8/layout/hProcess7"/>
    <dgm:cxn modelId="{66FD0B36-E9AE-7243-A044-891CB989AC20}" type="presParOf" srcId="{03BB82C7-F3A5-064D-811B-B0E4EC057F0A}" destId="{7DB20C6E-9DD0-D246-93D9-273ED7F7AE1F}" srcOrd="7" destOrd="0" presId="urn:microsoft.com/office/officeart/2005/8/layout/hProcess7"/>
    <dgm:cxn modelId="{77A2EA21-EE90-714D-9591-FFF4F4FA06AA}" type="presParOf" srcId="{03BB82C7-F3A5-064D-811B-B0E4EC057F0A}" destId="{083C5E3C-4005-F445-93CA-BF0C07492F57}" srcOrd="8" destOrd="0" presId="urn:microsoft.com/office/officeart/2005/8/layout/hProcess7"/>
    <dgm:cxn modelId="{9A398012-9EF3-3848-9119-E601F788C67F}" type="presParOf" srcId="{083C5E3C-4005-F445-93CA-BF0C07492F57}" destId="{4368C760-1659-124C-BA65-9D441282D9CD}" srcOrd="0" destOrd="0" presId="urn:microsoft.com/office/officeart/2005/8/layout/hProcess7"/>
    <dgm:cxn modelId="{9AE45DFB-2278-6A4A-86E1-2FD5D6B5FA95}" type="presParOf" srcId="{083C5E3C-4005-F445-93CA-BF0C07492F57}" destId="{E5F5A217-AD37-F649-8345-F9FC69120049}" srcOrd="1" destOrd="0" presId="urn:microsoft.com/office/officeart/2005/8/layout/hProcess7"/>
    <dgm:cxn modelId="{6E45174F-B24F-5A49-8197-B3B616F1BB23}" type="presParOf" srcId="{083C5E3C-4005-F445-93CA-BF0C07492F57}" destId="{11AA2FD2-3692-1C40-91A6-A756875178BF}" srcOrd="2" destOrd="0" presId="urn:microsoft.com/office/officeart/2005/8/layout/hProcess7"/>
    <dgm:cxn modelId="{EE34E189-134A-3741-8FF3-6163C215A91E}" type="presParOf" srcId="{03BB82C7-F3A5-064D-811B-B0E4EC057F0A}" destId="{3D4B6992-823E-234B-9853-F63ACD16AC87}" srcOrd="9" destOrd="0" presId="urn:microsoft.com/office/officeart/2005/8/layout/hProcess7"/>
    <dgm:cxn modelId="{E243522A-0402-4C42-A39B-35C005C57AAD}" type="presParOf" srcId="{03BB82C7-F3A5-064D-811B-B0E4EC057F0A}" destId="{82784A3F-1054-A746-A871-571F33771DA9}" srcOrd="10" destOrd="0" presId="urn:microsoft.com/office/officeart/2005/8/layout/hProcess7"/>
    <dgm:cxn modelId="{D237C889-AC25-2141-BD11-6BD319113340}" type="presParOf" srcId="{82784A3F-1054-A746-A871-571F33771DA9}" destId="{B8B1B9A9-094C-ED4B-8745-D5012D9F785D}" srcOrd="0" destOrd="0" presId="urn:microsoft.com/office/officeart/2005/8/layout/hProcess7"/>
    <dgm:cxn modelId="{30545CC6-AC11-E944-81E3-9B598F2EB099}" type="presParOf" srcId="{82784A3F-1054-A746-A871-571F33771DA9}" destId="{75C7E3D0-B5A2-7541-AF12-2472B5B1A21A}" srcOrd="1" destOrd="0" presId="urn:microsoft.com/office/officeart/2005/8/layout/hProcess7"/>
    <dgm:cxn modelId="{C4CA4A45-4244-E742-B9F0-9E4E121A6B3D}" type="presParOf" srcId="{82784A3F-1054-A746-A871-571F33771DA9}" destId="{DA3F2609-C83E-F14E-8BBC-BEA912E359E4}" srcOrd="2" destOrd="0" presId="urn:microsoft.com/office/officeart/2005/8/layout/hProcess7"/>
    <dgm:cxn modelId="{C617828D-141C-FE4F-B286-33EEF7E11A8A}" type="presParOf" srcId="{03BB82C7-F3A5-064D-811B-B0E4EC057F0A}" destId="{494E7964-4C37-6849-B5DF-58B9E3982EF2}" srcOrd="11" destOrd="0" presId="urn:microsoft.com/office/officeart/2005/8/layout/hProcess7"/>
    <dgm:cxn modelId="{A98BBB65-65B2-FF4A-B6F2-5E5F288A42FB}" type="presParOf" srcId="{03BB82C7-F3A5-064D-811B-B0E4EC057F0A}" destId="{45FBFF20-E28B-E14A-A9F4-18ACF0924BD9}" srcOrd="12" destOrd="0" presId="urn:microsoft.com/office/officeart/2005/8/layout/hProcess7"/>
    <dgm:cxn modelId="{DCA043F7-8F17-5049-86D0-E2999A25B59E}" type="presParOf" srcId="{45FBFF20-E28B-E14A-A9F4-18ACF0924BD9}" destId="{C7C0A2D2-0A11-1D48-93CC-8240326F8233}" srcOrd="0" destOrd="0" presId="urn:microsoft.com/office/officeart/2005/8/layout/hProcess7"/>
    <dgm:cxn modelId="{E244CA18-FD62-AF47-BE53-7AF4FABC95D5}" type="presParOf" srcId="{45FBFF20-E28B-E14A-A9F4-18ACF0924BD9}" destId="{0F284F49-62EC-5243-819F-1E5DA7A8660E}" srcOrd="1" destOrd="0" presId="urn:microsoft.com/office/officeart/2005/8/layout/hProcess7"/>
    <dgm:cxn modelId="{AC043889-7857-8C45-ADB2-0DAD9DA7D9E3}" type="presParOf" srcId="{45FBFF20-E28B-E14A-A9F4-18ACF0924BD9}" destId="{6D1C6AD0-98CA-C94C-BB72-EF162AF2773C}" srcOrd="2" destOrd="0" presId="urn:microsoft.com/office/officeart/2005/8/layout/hProcess7"/>
    <dgm:cxn modelId="{C79CE15B-D75F-354A-87A0-132DD73A4FFB}" type="presParOf" srcId="{03BB82C7-F3A5-064D-811B-B0E4EC057F0A}" destId="{5F1D02A0-7EB4-9F43-B583-3C627613CCE2}" srcOrd="13" destOrd="0" presId="urn:microsoft.com/office/officeart/2005/8/layout/hProcess7"/>
    <dgm:cxn modelId="{3F876EF2-3FE3-B643-AEC4-653CB0418A99}" type="presParOf" srcId="{03BB82C7-F3A5-064D-811B-B0E4EC057F0A}" destId="{81F2C41F-87AD-B447-98BA-4FB01D476B1B}" srcOrd="14" destOrd="0" presId="urn:microsoft.com/office/officeart/2005/8/layout/hProcess7"/>
    <dgm:cxn modelId="{0816D3DA-9850-D04E-86BA-8D8BDF2A7A43}" type="presParOf" srcId="{81F2C41F-87AD-B447-98BA-4FB01D476B1B}" destId="{76DCEB32-3FA5-9C44-9567-0729D7BC6037}" srcOrd="0" destOrd="0" presId="urn:microsoft.com/office/officeart/2005/8/layout/hProcess7"/>
    <dgm:cxn modelId="{D6D29A85-996C-1945-A0F6-B33B143894D3}" type="presParOf" srcId="{81F2C41F-87AD-B447-98BA-4FB01D476B1B}" destId="{484058DF-F590-994C-AD3D-8953BA19B209}" srcOrd="1" destOrd="0" presId="urn:microsoft.com/office/officeart/2005/8/layout/hProcess7"/>
    <dgm:cxn modelId="{25E8B80A-FD39-0746-93E2-00E86AF488E3}" type="presParOf" srcId="{81F2C41F-87AD-B447-98BA-4FB01D476B1B}" destId="{BD6F28A1-9635-1E4D-953C-2A44E87344A9}" srcOrd="2" destOrd="0" presId="urn:microsoft.com/office/officeart/2005/8/layout/hProcess7"/>
    <dgm:cxn modelId="{2A414887-994D-624F-B4D5-DA8FEB2B371A}" type="presParOf" srcId="{03BB82C7-F3A5-064D-811B-B0E4EC057F0A}" destId="{15878A21-5D17-DD4C-8671-01D3C4596D16}" srcOrd="15" destOrd="0" presId="urn:microsoft.com/office/officeart/2005/8/layout/hProcess7"/>
    <dgm:cxn modelId="{46A98B66-7E9C-A64F-9B9F-54E71FA9A0F2}" type="presParOf" srcId="{03BB82C7-F3A5-064D-811B-B0E4EC057F0A}" destId="{8BD0CFF6-5E26-5641-8F91-63672BCE7C90}" srcOrd="16" destOrd="0" presId="urn:microsoft.com/office/officeart/2005/8/layout/hProcess7"/>
    <dgm:cxn modelId="{9941CD2A-693D-EF4B-8FE1-CBEDD65C1CB2}" type="presParOf" srcId="{8BD0CFF6-5E26-5641-8F91-63672BCE7C90}" destId="{2671E2A1-4F0E-7246-9D5B-CAE9AD618271}" srcOrd="0" destOrd="0" presId="urn:microsoft.com/office/officeart/2005/8/layout/hProcess7"/>
    <dgm:cxn modelId="{155128FF-E995-B647-9D85-B516FDD67587}" type="presParOf" srcId="{8BD0CFF6-5E26-5641-8F91-63672BCE7C90}" destId="{B352EB10-B26B-4E40-BC6A-1559DBE4E797}" srcOrd="1" destOrd="0" presId="urn:microsoft.com/office/officeart/2005/8/layout/hProcess7"/>
    <dgm:cxn modelId="{246C9476-C2D9-D14B-BC3D-99341F3282BE}" type="presParOf" srcId="{8BD0CFF6-5E26-5641-8F91-63672BCE7C90}" destId="{003642FF-2B3F-3246-9C72-B759D192570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FDBFB6-3C32-364A-B42A-044FE9EDF7C7}" type="doc">
      <dgm:prSet loTypeId="urn:microsoft.com/office/officeart/2005/8/layout/chevron1" loCatId="" qsTypeId="urn:microsoft.com/office/officeart/2005/8/quickstyle/simple4" qsCatId="simple" csTypeId="urn:microsoft.com/office/officeart/2005/8/colors/accent1_2" csCatId="accent1" phldr="1"/>
      <dgm:spPr/>
    </dgm:pt>
    <dgm:pt modelId="{461610AF-B215-8E4A-A655-26376F98DAE1}">
      <dgm:prSet phldrT="[Text]"/>
      <dgm:spPr>
        <a:solidFill>
          <a:srgbClr val="1D9AD5"/>
        </a:solidFill>
      </dgm:spPr>
      <dgm:t>
        <a:bodyPr/>
        <a:lstStyle/>
        <a:p>
          <a:r>
            <a:rPr lang="de-DE" dirty="0" smtClean="0"/>
            <a:t>Start</a:t>
          </a:r>
          <a:endParaRPr lang="de-DE" dirty="0"/>
        </a:p>
      </dgm:t>
    </dgm:pt>
    <dgm:pt modelId="{B463C780-0997-C240-90C9-B4F8AA8EEED4}" type="parTrans" cxnId="{82675B4F-FA50-9542-A348-B526689DF4B6}">
      <dgm:prSet/>
      <dgm:spPr/>
      <dgm:t>
        <a:bodyPr/>
        <a:lstStyle/>
        <a:p>
          <a:endParaRPr lang="de-DE"/>
        </a:p>
      </dgm:t>
    </dgm:pt>
    <dgm:pt modelId="{84557F2A-8B9A-E341-9FEA-1216D0B9B6F6}" type="sibTrans" cxnId="{82675B4F-FA50-9542-A348-B526689DF4B6}">
      <dgm:prSet/>
      <dgm:spPr/>
      <dgm:t>
        <a:bodyPr/>
        <a:lstStyle/>
        <a:p>
          <a:endParaRPr lang="de-DE"/>
        </a:p>
      </dgm:t>
    </dgm:pt>
    <dgm:pt modelId="{28D6F442-5DC8-AF47-8559-762A048C5B64}">
      <dgm:prSet phldrT="[Text]"/>
      <dgm:spPr>
        <a:solidFill>
          <a:srgbClr val="1D9AD5"/>
        </a:solidFill>
      </dgm:spPr>
      <dgm:t>
        <a:bodyPr/>
        <a:lstStyle/>
        <a:p>
          <a:r>
            <a:rPr lang="de-DE" dirty="0" smtClean="0"/>
            <a:t>Woche 5-8</a:t>
          </a:r>
          <a:endParaRPr lang="de-DE" dirty="0"/>
        </a:p>
      </dgm:t>
    </dgm:pt>
    <dgm:pt modelId="{EC7DD21A-B83E-9E4E-AB1D-7C36DC8F171C}" type="parTrans" cxnId="{D19CD501-A7F4-2A4F-BE48-99DB63D57842}">
      <dgm:prSet/>
      <dgm:spPr/>
      <dgm:t>
        <a:bodyPr/>
        <a:lstStyle/>
        <a:p>
          <a:endParaRPr lang="de-DE"/>
        </a:p>
      </dgm:t>
    </dgm:pt>
    <dgm:pt modelId="{BD313AA5-3D9B-4F48-B73B-C7D5A36FF486}" type="sibTrans" cxnId="{D19CD501-A7F4-2A4F-BE48-99DB63D57842}">
      <dgm:prSet/>
      <dgm:spPr/>
      <dgm:t>
        <a:bodyPr/>
        <a:lstStyle/>
        <a:p>
          <a:endParaRPr lang="de-DE"/>
        </a:p>
      </dgm:t>
    </dgm:pt>
    <dgm:pt modelId="{56DFEE19-0806-4948-BE8C-C4B94C35867E}">
      <dgm:prSet phldrT="[Text]"/>
      <dgm:spPr>
        <a:solidFill>
          <a:srgbClr val="1D9AD5"/>
        </a:solidFill>
      </dgm:spPr>
      <dgm:t>
        <a:bodyPr/>
        <a:lstStyle/>
        <a:p>
          <a:r>
            <a:rPr lang="de-DE" smtClean="0"/>
            <a:t>Woche 9-12</a:t>
          </a:r>
          <a:endParaRPr lang="de-DE" dirty="0"/>
        </a:p>
      </dgm:t>
    </dgm:pt>
    <dgm:pt modelId="{9C42BFDF-E06A-DF48-A206-41A777872E5A}" type="parTrans" cxnId="{134B7C3A-00B7-5948-8808-78739F99DBF1}">
      <dgm:prSet/>
      <dgm:spPr/>
      <dgm:t>
        <a:bodyPr/>
        <a:lstStyle/>
        <a:p>
          <a:endParaRPr lang="de-DE"/>
        </a:p>
      </dgm:t>
    </dgm:pt>
    <dgm:pt modelId="{5A601202-DD7D-5F48-A38B-5468E53CF459}" type="sibTrans" cxnId="{134B7C3A-00B7-5948-8808-78739F99DBF1}">
      <dgm:prSet/>
      <dgm:spPr/>
      <dgm:t>
        <a:bodyPr/>
        <a:lstStyle/>
        <a:p>
          <a:endParaRPr lang="de-DE"/>
        </a:p>
      </dgm:t>
    </dgm:pt>
    <dgm:pt modelId="{E73A42BC-C77E-B642-A309-5F7CF6A03F8C}">
      <dgm:prSet phldrT="[Text]"/>
      <dgm:spPr>
        <a:solidFill>
          <a:srgbClr val="1D9AD5"/>
        </a:solidFill>
      </dgm:spPr>
      <dgm:t>
        <a:bodyPr/>
        <a:lstStyle/>
        <a:p>
          <a:r>
            <a:rPr lang="de-DE" dirty="0" smtClean="0"/>
            <a:t>Woche 1-4</a:t>
          </a:r>
          <a:endParaRPr lang="de-DE" dirty="0"/>
        </a:p>
      </dgm:t>
    </dgm:pt>
    <dgm:pt modelId="{BDD1BF71-8C05-804E-930C-E1207CF0F195}" type="parTrans" cxnId="{310CB976-07D3-5049-A135-3DEED19983FE}">
      <dgm:prSet/>
      <dgm:spPr/>
      <dgm:t>
        <a:bodyPr/>
        <a:lstStyle/>
        <a:p>
          <a:endParaRPr lang="de-DE"/>
        </a:p>
      </dgm:t>
    </dgm:pt>
    <dgm:pt modelId="{DC70EFF5-DCBA-F047-B086-D7AEB33524C0}" type="sibTrans" cxnId="{310CB976-07D3-5049-A135-3DEED19983FE}">
      <dgm:prSet/>
      <dgm:spPr/>
      <dgm:t>
        <a:bodyPr/>
        <a:lstStyle/>
        <a:p>
          <a:endParaRPr lang="de-DE"/>
        </a:p>
      </dgm:t>
    </dgm:pt>
    <dgm:pt modelId="{30C681E6-ECE6-334E-A7CB-FE52770DE8A3}">
      <dgm:prSet phldrT="[Text]"/>
      <dgm:spPr>
        <a:solidFill>
          <a:srgbClr val="1D9AD5"/>
        </a:solidFill>
      </dgm:spPr>
      <dgm:t>
        <a:bodyPr/>
        <a:lstStyle/>
        <a:p>
          <a:r>
            <a:rPr lang="de-DE" smtClean="0"/>
            <a:t>Woche 13-16</a:t>
          </a:r>
          <a:endParaRPr lang="de-DE" dirty="0"/>
        </a:p>
      </dgm:t>
    </dgm:pt>
    <dgm:pt modelId="{8317AF18-EFA2-CB4A-9034-D9BF86126C9D}" type="parTrans" cxnId="{719D11AC-C960-1A4A-BA9F-C8DB41078E6B}">
      <dgm:prSet/>
      <dgm:spPr/>
      <dgm:t>
        <a:bodyPr/>
        <a:lstStyle/>
        <a:p>
          <a:endParaRPr lang="de-DE"/>
        </a:p>
      </dgm:t>
    </dgm:pt>
    <dgm:pt modelId="{CE900837-F4E8-1A4A-ACF8-6BF63FC46AFE}" type="sibTrans" cxnId="{719D11AC-C960-1A4A-BA9F-C8DB41078E6B}">
      <dgm:prSet/>
      <dgm:spPr/>
      <dgm:t>
        <a:bodyPr/>
        <a:lstStyle/>
        <a:p>
          <a:endParaRPr lang="de-DE"/>
        </a:p>
      </dgm:t>
    </dgm:pt>
    <dgm:pt modelId="{407E646C-D972-4E49-8EEB-E9B5C99EECC5}" type="pres">
      <dgm:prSet presAssocID="{FCFDBFB6-3C32-364A-B42A-044FE9EDF7C7}" presName="Name0" presStyleCnt="0">
        <dgm:presLayoutVars>
          <dgm:dir/>
          <dgm:animLvl val="lvl"/>
          <dgm:resizeHandles val="exact"/>
        </dgm:presLayoutVars>
      </dgm:prSet>
      <dgm:spPr/>
    </dgm:pt>
    <dgm:pt modelId="{10A2C707-CAE2-2C42-9AC0-770D047243FA}" type="pres">
      <dgm:prSet presAssocID="{461610AF-B215-8E4A-A655-26376F98DAE1}" presName="parTxOnly" presStyleLbl="node1" presStyleIdx="0" presStyleCnt="5">
        <dgm:presLayoutVars>
          <dgm:chMax val="0"/>
          <dgm:chPref val="0"/>
          <dgm:bulletEnabled val="1"/>
        </dgm:presLayoutVars>
      </dgm:prSet>
      <dgm:spPr/>
      <dgm:t>
        <a:bodyPr/>
        <a:lstStyle/>
        <a:p>
          <a:endParaRPr lang="de-DE"/>
        </a:p>
      </dgm:t>
    </dgm:pt>
    <dgm:pt modelId="{08C458C5-2798-6E49-A692-5A4D943B6388}" type="pres">
      <dgm:prSet presAssocID="{84557F2A-8B9A-E341-9FEA-1216D0B9B6F6}" presName="parTxOnlySpace" presStyleCnt="0"/>
      <dgm:spPr/>
    </dgm:pt>
    <dgm:pt modelId="{E9BC63AD-6670-6745-B0A3-63C4D7EBD404}" type="pres">
      <dgm:prSet presAssocID="{E73A42BC-C77E-B642-A309-5F7CF6A03F8C}" presName="parTxOnly" presStyleLbl="node1" presStyleIdx="1" presStyleCnt="5">
        <dgm:presLayoutVars>
          <dgm:chMax val="0"/>
          <dgm:chPref val="0"/>
          <dgm:bulletEnabled val="1"/>
        </dgm:presLayoutVars>
      </dgm:prSet>
      <dgm:spPr/>
      <dgm:t>
        <a:bodyPr/>
        <a:lstStyle/>
        <a:p>
          <a:endParaRPr lang="de-DE"/>
        </a:p>
      </dgm:t>
    </dgm:pt>
    <dgm:pt modelId="{06BDBE30-E072-FF45-89F2-E94CB359B2EF}" type="pres">
      <dgm:prSet presAssocID="{DC70EFF5-DCBA-F047-B086-D7AEB33524C0}" presName="parTxOnlySpace" presStyleCnt="0"/>
      <dgm:spPr/>
    </dgm:pt>
    <dgm:pt modelId="{C6381122-102B-DA4C-9AFB-571FE581D621}" type="pres">
      <dgm:prSet presAssocID="{28D6F442-5DC8-AF47-8559-762A048C5B64}" presName="parTxOnly" presStyleLbl="node1" presStyleIdx="2" presStyleCnt="5">
        <dgm:presLayoutVars>
          <dgm:chMax val="0"/>
          <dgm:chPref val="0"/>
          <dgm:bulletEnabled val="1"/>
        </dgm:presLayoutVars>
      </dgm:prSet>
      <dgm:spPr/>
      <dgm:t>
        <a:bodyPr/>
        <a:lstStyle/>
        <a:p>
          <a:endParaRPr lang="de-DE"/>
        </a:p>
      </dgm:t>
    </dgm:pt>
    <dgm:pt modelId="{748807E0-B946-684E-8EFE-80F14B03D013}" type="pres">
      <dgm:prSet presAssocID="{BD313AA5-3D9B-4F48-B73B-C7D5A36FF486}" presName="parTxOnlySpace" presStyleCnt="0"/>
      <dgm:spPr/>
    </dgm:pt>
    <dgm:pt modelId="{6FBACDA7-420C-0A44-A5FB-5C2A468AC30D}" type="pres">
      <dgm:prSet presAssocID="{56DFEE19-0806-4948-BE8C-C4B94C35867E}" presName="parTxOnly" presStyleLbl="node1" presStyleIdx="3" presStyleCnt="5">
        <dgm:presLayoutVars>
          <dgm:chMax val="0"/>
          <dgm:chPref val="0"/>
          <dgm:bulletEnabled val="1"/>
        </dgm:presLayoutVars>
      </dgm:prSet>
      <dgm:spPr/>
      <dgm:t>
        <a:bodyPr/>
        <a:lstStyle/>
        <a:p>
          <a:endParaRPr lang="de-DE"/>
        </a:p>
      </dgm:t>
    </dgm:pt>
    <dgm:pt modelId="{C4D4CA11-8E99-6746-83DA-8A2C72327D6C}" type="pres">
      <dgm:prSet presAssocID="{5A601202-DD7D-5F48-A38B-5468E53CF459}" presName="parTxOnlySpace" presStyleCnt="0"/>
      <dgm:spPr/>
    </dgm:pt>
    <dgm:pt modelId="{105AFBFC-C15E-A64A-8A8B-793710A94166}" type="pres">
      <dgm:prSet presAssocID="{30C681E6-ECE6-334E-A7CB-FE52770DE8A3}" presName="parTxOnly" presStyleLbl="node1" presStyleIdx="4" presStyleCnt="5">
        <dgm:presLayoutVars>
          <dgm:chMax val="0"/>
          <dgm:chPref val="0"/>
          <dgm:bulletEnabled val="1"/>
        </dgm:presLayoutVars>
      </dgm:prSet>
      <dgm:spPr/>
      <dgm:t>
        <a:bodyPr/>
        <a:lstStyle/>
        <a:p>
          <a:endParaRPr lang="de-DE"/>
        </a:p>
      </dgm:t>
    </dgm:pt>
  </dgm:ptLst>
  <dgm:cxnLst>
    <dgm:cxn modelId="{82675B4F-FA50-9542-A348-B526689DF4B6}" srcId="{FCFDBFB6-3C32-364A-B42A-044FE9EDF7C7}" destId="{461610AF-B215-8E4A-A655-26376F98DAE1}" srcOrd="0" destOrd="0" parTransId="{B463C780-0997-C240-90C9-B4F8AA8EEED4}" sibTransId="{84557F2A-8B9A-E341-9FEA-1216D0B9B6F6}"/>
    <dgm:cxn modelId="{134B7C3A-00B7-5948-8808-78739F99DBF1}" srcId="{FCFDBFB6-3C32-364A-B42A-044FE9EDF7C7}" destId="{56DFEE19-0806-4948-BE8C-C4B94C35867E}" srcOrd="3" destOrd="0" parTransId="{9C42BFDF-E06A-DF48-A206-41A777872E5A}" sibTransId="{5A601202-DD7D-5F48-A38B-5468E53CF459}"/>
    <dgm:cxn modelId="{310CB976-07D3-5049-A135-3DEED19983FE}" srcId="{FCFDBFB6-3C32-364A-B42A-044FE9EDF7C7}" destId="{E73A42BC-C77E-B642-A309-5F7CF6A03F8C}" srcOrd="1" destOrd="0" parTransId="{BDD1BF71-8C05-804E-930C-E1207CF0F195}" sibTransId="{DC70EFF5-DCBA-F047-B086-D7AEB33524C0}"/>
    <dgm:cxn modelId="{D4415DA8-BD8F-E54D-88CD-3B85B864F509}" type="presOf" srcId="{FCFDBFB6-3C32-364A-B42A-044FE9EDF7C7}" destId="{407E646C-D972-4E49-8EEB-E9B5C99EECC5}" srcOrd="0" destOrd="0" presId="urn:microsoft.com/office/officeart/2005/8/layout/chevron1"/>
    <dgm:cxn modelId="{41F5E717-82A8-194A-8AB9-A12EF3BF746F}" type="presOf" srcId="{E73A42BC-C77E-B642-A309-5F7CF6A03F8C}" destId="{E9BC63AD-6670-6745-B0A3-63C4D7EBD404}" srcOrd="0" destOrd="0" presId="urn:microsoft.com/office/officeart/2005/8/layout/chevron1"/>
    <dgm:cxn modelId="{7ADF4C5F-F792-4D4B-85FB-13D0754B2BEB}" type="presOf" srcId="{30C681E6-ECE6-334E-A7CB-FE52770DE8A3}" destId="{105AFBFC-C15E-A64A-8A8B-793710A94166}" srcOrd="0" destOrd="0" presId="urn:microsoft.com/office/officeart/2005/8/layout/chevron1"/>
    <dgm:cxn modelId="{8332A383-1A86-D94B-AE97-B7C99A486DFC}" type="presOf" srcId="{28D6F442-5DC8-AF47-8559-762A048C5B64}" destId="{C6381122-102B-DA4C-9AFB-571FE581D621}" srcOrd="0" destOrd="0" presId="urn:microsoft.com/office/officeart/2005/8/layout/chevron1"/>
    <dgm:cxn modelId="{D19CD501-A7F4-2A4F-BE48-99DB63D57842}" srcId="{FCFDBFB6-3C32-364A-B42A-044FE9EDF7C7}" destId="{28D6F442-5DC8-AF47-8559-762A048C5B64}" srcOrd="2" destOrd="0" parTransId="{EC7DD21A-B83E-9E4E-AB1D-7C36DC8F171C}" sibTransId="{BD313AA5-3D9B-4F48-B73B-C7D5A36FF486}"/>
    <dgm:cxn modelId="{719D11AC-C960-1A4A-BA9F-C8DB41078E6B}" srcId="{FCFDBFB6-3C32-364A-B42A-044FE9EDF7C7}" destId="{30C681E6-ECE6-334E-A7CB-FE52770DE8A3}" srcOrd="4" destOrd="0" parTransId="{8317AF18-EFA2-CB4A-9034-D9BF86126C9D}" sibTransId="{CE900837-F4E8-1A4A-ACF8-6BF63FC46AFE}"/>
    <dgm:cxn modelId="{004C2038-390A-BF42-9FA1-15000CA12308}" type="presOf" srcId="{461610AF-B215-8E4A-A655-26376F98DAE1}" destId="{10A2C707-CAE2-2C42-9AC0-770D047243FA}" srcOrd="0" destOrd="0" presId="urn:microsoft.com/office/officeart/2005/8/layout/chevron1"/>
    <dgm:cxn modelId="{BE442AFF-8320-E747-9B44-615E1078B3DF}" type="presOf" srcId="{56DFEE19-0806-4948-BE8C-C4B94C35867E}" destId="{6FBACDA7-420C-0A44-A5FB-5C2A468AC30D}" srcOrd="0" destOrd="0" presId="urn:microsoft.com/office/officeart/2005/8/layout/chevron1"/>
    <dgm:cxn modelId="{1455B76F-27C1-AC42-B56E-C7B783F53E9D}" type="presParOf" srcId="{407E646C-D972-4E49-8EEB-E9B5C99EECC5}" destId="{10A2C707-CAE2-2C42-9AC0-770D047243FA}" srcOrd="0" destOrd="0" presId="urn:microsoft.com/office/officeart/2005/8/layout/chevron1"/>
    <dgm:cxn modelId="{5F98084F-5604-EC41-BCED-307B7346C04E}" type="presParOf" srcId="{407E646C-D972-4E49-8EEB-E9B5C99EECC5}" destId="{08C458C5-2798-6E49-A692-5A4D943B6388}" srcOrd="1" destOrd="0" presId="urn:microsoft.com/office/officeart/2005/8/layout/chevron1"/>
    <dgm:cxn modelId="{959A75AC-9085-9742-8A65-DDD8260AF42C}" type="presParOf" srcId="{407E646C-D972-4E49-8EEB-E9B5C99EECC5}" destId="{E9BC63AD-6670-6745-B0A3-63C4D7EBD404}" srcOrd="2" destOrd="0" presId="urn:microsoft.com/office/officeart/2005/8/layout/chevron1"/>
    <dgm:cxn modelId="{5AAFFC10-5489-DD4A-86EB-29B62089DDD7}" type="presParOf" srcId="{407E646C-D972-4E49-8EEB-E9B5C99EECC5}" destId="{06BDBE30-E072-FF45-89F2-E94CB359B2EF}" srcOrd="3" destOrd="0" presId="urn:microsoft.com/office/officeart/2005/8/layout/chevron1"/>
    <dgm:cxn modelId="{BF008E73-069D-B141-9D16-B37227A20574}" type="presParOf" srcId="{407E646C-D972-4E49-8EEB-E9B5C99EECC5}" destId="{C6381122-102B-DA4C-9AFB-571FE581D621}" srcOrd="4" destOrd="0" presId="urn:microsoft.com/office/officeart/2005/8/layout/chevron1"/>
    <dgm:cxn modelId="{DF3B080F-9E87-AE48-A437-E89555C441C9}" type="presParOf" srcId="{407E646C-D972-4E49-8EEB-E9B5C99EECC5}" destId="{748807E0-B946-684E-8EFE-80F14B03D013}" srcOrd="5" destOrd="0" presId="urn:microsoft.com/office/officeart/2005/8/layout/chevron1"/>
    <dgm:cxn modelId="{FB43943E-F978-4A4D-8D4A-41086B7498CB}" type="presParOf" srcId="{407E646C-D972-4E49-8EEB-E9B5C99EECC5}" destId="{6FBACDA7-420C-0A44-A5FB-5C2A468AC30D}" srcOrd="6" destOrd="0" presId="urn:microsoft.com/office/officeart/2005/8/layout/chevron1"/>
    <dgm:cxn modelId="{7D4D7EB6-ADD8-7B49-8695-D9BF6E671607}" type="presParOf" srcId="{407E646C-D972-4E49-8EEB-E9B5C99EECC5}" destId="{C4D4CA11-8E99-6746-83DA-8A2C72327D6C}" srcOrd="7" destOrd="0" presId="urn:microsoft.com/office/officeart/2005/8/layout/chevron1"/>
    <dgm:cxn modelId="{32D86C2D-3306-0046-BD7D-723B76925FE0}" type="presParOf" srcId="{407E646C-D972-4E49-8EEB-E9B5C99EECC5}" destId="{105AFBFC-C15E-A64A-8A8B-793710A94166}"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934965-C031-0B46-90DE-701D616447FF}" type="doc">
      <dgm:prSet loTypeId="urn:microsoft.com/office/officeart/2005/8/layout/venn1" loCatId="" qsTypeId="urn:microsoft.com/office/officeart/2005/8/quickstyle/simple4" qsCatId="simple" csTypeId="urn:microsoft.com/office/officeart/2005/8/colors/accent1_2" csCatId="accent1" phldr="1"/>
      <dgm:spPr/>
    </dgm:pt>
    <dgm:pt modelId="{381A8553-B3E5-104D-843C-FD01F3CDD5B5}">
      <dgm:prSet phldrT="[Text]" custT="1"/>
      <dgm:spPr>
        <a:solidFill>
          <a:srgbClr val="5AC825">
            <a:alpha val="50000"/>
          </a:srgbClr>
        </a:solidFill>
      </dgm:spPr>
      <dgm:t>
        <a:bodyPr/>
        <a:lstStyle/>
        <a:p>
          <a:pPr>
            <a:lnSpc>
              <a:spcPct val="150000"/>
            </a:lnSpc>
          </a:pPr>
          <a:endParaRPr lang="de-DE" sz="2400" b="1" dirty="0" smtClean="0">
            <a:latin typeface="Open Sans"/>
            <a:cs typeface="Open Sans"/>
          </a:endParaRPr>
        </a:p>
        <a:p>
          <a:pPr>
            <a:lnSpc>
              <a:spcPct val="150000"/>
            </a:lnSpc>
          </a:pPr>
          <a:r>
            <a:rPr lang="de-DE" sz="2400" b="1" dirty="0" smtClean="0">
              <a:latin typeface="Open Sans"/>
              <a:cs typeface="Open Sans"/>
            </a:rPr>
            <a:t>Nutzer</a:t>
          </a:r>
        </a:p>
        <a:p>
          <a:pPr>
            <a:lnSpc>
              <a:spcPct val="150000"/>
            </a:lnSpc>
          </a:pPr>
          <a:endParaRPr lang="de-DE" sz="2400" b="1" dirty="0">
            <a:latin typeface="Open Sans"/>
            <a:cs typeface="Open Sans"/>
          </a:endParaRPr>
        </a:p>
      </dgm:t>
    </dgm:pt>
    <dgm:pt modelId="{CC198F76-C43D-194E-B21A-898F3548CB17}" type="parTrans" cxnId="{AF14A799-2B23-F14C-B0A6-24B5C0F9C343}">
      <dgm:prSet/>
      <dgm:spPr/>
      <dgm:t>
        <a:bodyPr/>
        <a:lstStyle/>
        <a:p>
          <a:endParaRPr lang="de-DE"/>
        </a:p>
      </dgm:t>
    </dgm:pt>
    <dgm:pt modelId="{4CE1F6D7-377B-F54D-B18C-C51083B93CF5}" type="sibTrans" cxnId="{AF14A799-2B23-F14C-B0A6-24B5C0F9C343}">
      <dgm:prSet/>
      <dgm:spPr/>
      <dgm:t>
        <a:bodyPr/>
        <a:lstStyle/>
        <a:p>
          <a:endParaRPr lang="de-DE"/>
        </a:p>
      </dgm:t>
    </dgm:pt>
    <dgm:pt modelId="{F1837C27-EF67-F84D-86DA-D89968C6FE2A}">
      <dgm:prSet phldrT="[Text]"/>
      <dgm:spPr>
        <a:solidFill>
          <a:schemeClr val="tx1">
            <a:lumMod val="65000"/>
            <a:lumOff val="35000"/>
            <a:alpha val="50000"/>
          </a:schemeClr>
        </a:solidFill>
      </dgm:spPr>
      <dgm:t>
        <a:bodyPr/>
        <a:lstStyle/>
        <a:p>
          <a:pPr>
            <a:lnSpc>
              <a:spcPct val="150000"/>
            </a:lnSpc>
          </a:pPr>
          <a:r>
            <a:rPr lang="de-DE" b="1" dirty="0" smtClean="0">
              <a:latin typeface="Open Sans"/>
              <a:cs typeface="Open Sans"/>
            </a:rPr>
            <a:t>Diabetesberater</a:t>
          </a:r>
        </a:p>
        <a:p>
          <a:pPr>
            <a:lnSpc>
              <a:spcPct val="150000"/>
            </a:lnSpc>
          </a:pPr>
          <a:r>
            <a:rPr lang="de-DE" b="1" dirty="0" smtClean="0">
              <a:latin typeface="Open Sans"/>
              <a:cs typeface="Open Sans"/>
            </a:rPr>
            <a:t>Moderatoren</a:t>
          </a:r>
        </a:p>
      </dgm:t>
    </dgm:pt>
    <dgm:pt modelId="{9DCD134E-BA31-944D-BF84-5599ED4564E4}" type="parTrans" cxnId="{D9596211-2306-5542-A4C8-36425126A876}">
      <dgm:prSet/>
      <dgm:spPr/>
      <dgm:t>
        <a:bodyPr/>
        <a:lstStyle/>
        <a:p>
          <a:endParaRPr lang="de-DE"/>
        </a:p>
      </dgm:t>
    </dgm:pt>
    <dgm:pt modelId="{A86B2116-6883-B64B-A598-EE7EA95520CB}" type="sibTrans" cxnId="{D9596211-2306-5542-A4C8-36425126A876}">
      <dgm:prSet/>
      <dgm:spPr/>
      <dgm:t>
        <a:bodyPr/>
        <a:lstStyle/>
        <a:p>
          <a:endParaRPr lang="de-DE"/>
        </a:p>
      </dgm:t>
    </dgm:pt>
    <dgm:pt modelId="{6391F5CE-492A-484F-A339-3B9E385E4651}">
      <dgm:prSet phldrT="[Text]" custT="1"/>
      <dgm:spPr>
        <a:solidFill>
          <a:srgbClr val="1D9AD5">
            <a:alpha val="50000"/>
          </a:srgbClr>
        </a:solidFill>
      </dgm:spPr>
      <dgm:t>
        <a:bodyPr/>
        <a:lstStyle/>
        <a:p>
          <a:pPr>
            <a:lnSpc>
              <a:spcPct val="150000"/>
            </a:lnSpc>
          </a:pPr>
          <a:r>
            <a:rPr lang="de-DE" sz="2400" b="1" dirty="0" smtClean="0">
              <a:latin typeface="Open Sans"/>
              <a:cs typeface="Open Sans"/>
            </a:rPr>
            <a:t>Ärzte</a:t>
          </a:r>
        </a:p>
        <a:p>
          <a:pPr>
            <a:lnSpc>
              <a:spcPct val="150000"/>
            </a:lnSpc>
          </a:pPr>
          <a:r>
            <a:rPr lang="de-DE" sz="2200" b="1" dirty="0" smtClean="0">
              <a:latin typeface="Open Sans"/>
              <a:cs typeface="Open Sans"/>
            </a:rPr>
            <a:t>Med. Fachpersonal</a:t>
          </a:r>
          <a:endParaRPr lang="de-DE" sz="2200" b="1" dirty="0">
            <a:latin typeface="Open Sans"/>
            <a:cs typeface="Open Sans"/>
          </a:endParaRPr>
        </a:p>
      </dgm:t>
    </dgm:pt>
    <dgm:pt modelId="{4FD538E0-2043-7B4B-9D89-8352512EF3EB}" type="parTrans" cxnId="{5D10C9E5-5C1B-4B49-8B79-B57B75EE037B}">
      <dgm:prSet/>
      <dgm:spPr/>
      <dgm:t>
        <a:bodyPr/>
        <a:lstStyle/>
        <a:p>
          <a:endParaRPr lang="de-DE"/>
        </a:p>
      </dgm:t>
    </dgm:pt>
    <dgm:pt modelId="{69B4D5E3-7AA4-C640-9AC5-8B5E7B90AB76}" type="sibTrans" cxnId="{5D10C9E5-5C1B-4B49-8B79-B57B75EE037B}">
      <dgm:prSet/>
      <dgm:spPr/>
      <dgm:t>
        <a:bodyPr/>
        <a:lstStyle/>
        <a:p>
          <a:endParaRPr lang="de-DE"/>
        </a:p>
      </dgm:t>
    </dgm:pt>
    <dgm:pt modelId="{B64D1ABF-5BC1-5D48-8D4E-B92D1F12FA60}">
      <dgm:prSet phldrT="[Text]" custT="1"/>
      <dgm:spPr>
        <a:solidFill>
          <a:srgbClr val="660066">
            <a:alpha val="50000"/>
          </a:srgbClr>
        </a:solidFill>
      </dgm:spPr>
      <dgm:t>
        <a:bodyPr/>
        <a:lstStyle/>
        <a:p>
          <a:pPr>
            <a:lnSpc>
              <a:spcPct val="150000"/>
            </a:lnSpc>
          </a:pPr>
          <a:r>
            <a:rPr lang="de-DE" sz="2400" b="1" dirty="0" smtClean="0">
              <a:latin typeface="Open Sans"/>
              <a:cs typeface="Open Sans"/>
            </a:rPr>
            <a:t>Verbände</a:t>
          </a:r>
        </a:p>
        <a:p>
          <a:pPr>
            <a:lnSpc>
              <a:spcPct val="150000"/>
            </a:lnSpc>
          </a:pPr>
          <a:r>
            <a:rPr lang="de-DE" sz="1800" b="1" dirty="0" smtClean="0">
              <a:latin typeface="Open Sans"/>
              <a:cs typeface="Open Sans"/>
            </a:rPr>
            <a:t>Krankenkassen</a:t>
          </a:r>
        </a:p>
        <a:p>
          <a:pPr>
            <a:lnSpc>
              <a:spcPct val="150000"/>
            </a:lnSpc>
          </a:pPr>
          <a:r>
            <a:rPr lang="de-DE" sz="1800" b="1" dirty="0" smtClean="0">
              <a:latin typeface="Open Sans"/>
              <a:cs typeface="Open Sans"/>
            </a:rPr>
            <a:t>Rechtsbeistand</a:t>
          </a:r>
          <a:endParaRPr lang="de-DE" sz="1800" b="1" dirty="0">
            <a:latin typeface="Open Sans"/>
            <a:cs typeface="Open Sans"/>
          </a:endParaRPr>
        </a:p>
      </dgm:t>
    </dgm:pt>
    <dgm:pt modelId="{74DAAAB4-3760-FD48-844D-A438B98B56E0}" type="parTrans" cxnId="{F72C022A-2FB5-544D-8860-5C054E51D354}">
      <dgm:prSet/>
      <dgm:spPr/>
      <dgm:t>
        <a:bodyPr/>
        <a:lstStyle/>
        <a:p>
          <a:endParaRPr lang="de-DE"/>
        </a:p>
      </dgm:t>
    </dgm:pt>
    <dgm:pt modelId="{57AB0783-DCE1-644C-9B26-2F6A31AD9568}" type="sibTrans" cxnId="{F72C022A-2FB5-544D-8860-5C054E51D354}">
      <dgm:prSet/>
      <dgm:spPr/>
      <dgm:t>
        <a:bodyPr/>
        <a:lstStyle/>
        <a:p>
          <a:endParaRPr lang="de-DE"/>
        </a:p>
      </dgm:t>
    </dgm:pt>
    <dgm:pt modelId="{105255D6-6FBD-EE44-8CF8-8CC3842D926B}" type="pres">
      <dgm:prSet presAssocID="{FA934965-C031-0B46-90DE-701D616447FF}" presName="compositeShape" presStyleCnt="0">
        <dgm:presLayoutVars>
          <dgm:chMax val="7"/>
          <dgm:dir/>
          <dgm:resizeHandles val="exact"/>
        </dgm:presLayoutVars>
      </dgm:prSet>
      <dgm:spPr/>
    </dgm:pt>
    <dgm:pt modelId="{7B2582CB-A2E6-5D45-B460-88EAE5D0DD84}" type="pres">
      <dgm:prSet presAssocID="{381A8553-B3E5-104D-843C-FD01F3CDD5B5}" presName="circ1" presStyleLbl="vennNode1" presStyleIdx="0" presStyleCnt="4"/>
      <dgm:spPr/>
      <dgm:t>
        <a:bodyPr/>
        <a:lstStyle/>
        <a:p>
          <a:endParaRPr lang="de-DE"/>
        </a:p>
      </dgm:t>
    </dgm:pt>
    <dgm:pt modelId="{73B18E42-D300-5144-8C08-EF0F60631FC3}" type="pres">
      <dgm:prSet presAssocID="{381A8553-B3E5-104D-843C-FD01F3CDD5B5}" presName="circ1Tx" presStyleLbl="revTx" presStyleIdx="0" presStyleCnt="0">
        <dgm:presLayoutVars>
          <dgm:chMax val="0"/>
          <dgm:chPref val="0"/>
          <dgm:bulletEnabled val="1"/>
        </dgm:presLayoutVars>
      </dgm:prSet>
      <dgm:spPr/>
      <dgm:t>
        <a:bodyPr/>
        <a:lstStyle/>
        <a:p>
          <a:endParaRPr lang="de-DE"/>
        </a:p>
      </dgm:t>
    </dgm:pt>
    <dgm:pt modelId="{F75C2EF4-E869-E24D-BFBF-FDE66E4F3254}" type="pres">
      <dgm:prSet presAssocID="{B64D1ABF-5BC1-5D48-8D4E-B92D1F12FA60}" presName="circ2" presStyleLbl="vennNode1" presStyleIdx="1" presStyleCnt="4" custScaleX="138435"/>
      <dgm:spPr/>
      <dgm:t>
        <a:bodyPr/>
        <a:lstStyle/>
        <a:p>
          <a:endParaRPr lang="de-DE"/>
        </a:p>
      </dgm:t>
    </dgm:pt>
    <dgm:pt modelId="{C0454A00-BC0D-094E-8BB8-F5B40B70FF6D}" type="pres">
      <dgm:prSet presAssocID="{B64D1ABF-5BC1-5D48-8D4E-B92D1F12FA60}" presName="circ2Tx" presStyleLbl="revTx" presStyleIdx="0" presStyleCnt="0">
        <dgm:presLayoutVars>
          <dgm:chMax val="0"/>
          <dgm:chPref val="0"/>
          <dgm:bulletEnabled val="1"/>
        </dgm:presLayoutVars>
      </dgm:prSet>
      <dgm:spPr/>
      <dgm:t>
        <a:bodyPr/>
        <a:lstStyle/>
        <a:p>
          <a:endParaRPr lang="de-DE"/>
        </a:p>
      </dgm:t>
    </dgm:pt>
    <dgm:pt modelId="{8CDF8D4B-44BC-E649-AEF7-24063959D66D}" type="pres">
      <dgm:prSet presAssocID="{F1837C27-EF67-F84D-86DA-D89968C6FE2A}" presName="circ3" presStyleLbl="vennNode1" presStyleIdx="2" presStyleCnt="4"/>
      <dgm:spPr/>
      <dgm:t>
        <a:bodyPr/>
        <a:lstStyle/>
        <a:p>
          <a:endParaRPr lang="de-DE"/>
        </a:p>
      </dgm:t>
    </dgm:pt>
    <dgm:pt modelId="{B52D9A0F-3CF5-6640-B467-CED6B1775B30}" type="pres">
      <dgm:prSet presAssocID="{F1837C27-EF67-F84D-86DA-D89968C6FE2A}" presName="circ3Tx" presStyleLbl="revTx" presStyleIdx="0" presStyleCnt="0">
        <dgm:presLayoutVars>
          <dgm:chMax val="0"/>
          <dgm:chPref val="0"/>
          <dgm:bulletEnabled val="1"/>
        </dgm:presLayoutVars>
      </dgm:prSet>
      <dgm:spPr/>
      <dgm:t>
        <a:bodyPr/>
        <a:lstStyle/>
        <a:p>
          <a:endParaRPr lang="de-DE"/>
        </a:p>
      </dgm:t>
    </dgm:pt>
    <dgm:pt modelId="{A13B9EF5-A0CD-284A-AC4E-6947CE3434EC}" type="pres">
      <dgm:prSet presAssocID="{6391F5CE-492A-484F-A339-3B9E385E4651}" presName="circ4" presStyleLbl="vennNode1" presStyleIdx="3" presStyleCnt="4" custScaleX="138938"/>
      <dgm:spPr/>
      <dgm:t>
        <a:bodyPr/>
        <a:lstStyle/>
        <a:p>
          <a:endParaRPr lang="de-DE"/>
        </a:p>
      </dgm:t>
    </dgm:pt>
    <dgm:pt modelId="{E48BC18D-AA2A-9E48-99A2-39D9EDD20447}" type="pres">
      <dgm:prSet presAssocID="{6391F5CE-492A-484F-A339-3B9E385E4651}" presName="circ4Tx" presStyleLbl="revTx" presStyleIdx="0" presStyleCnt="0">
        <dgm:presLayoutVars>
          <dgm:chMax val="0"/>
          <dgm:chPref val="0"/>
          <dgm:bulletEnabled val="1"/>
        </dgm:presLayoutVars>
      </dgm:prSet>
      <dgm:spPr/>
      <dgm:t>
        <a:bodyPr/>
        <a:lstStyle/>
        <a:p>
          <a:endParaRPr lang="de-DE"/>
        </a:p>
      </dgm:t>
    </dgm:pt>
  </dgm:ptLst>
  <dgm:cxnLst>
    <dgm:cxn modelId="{F72C022A-2FB5-544D-8860-5C054E51D354}" srcId="{FA934965-C031-0B46-90DE-701D616447FF}" destId="{B64D1ABF-5BC1-5D48-8D4E-B92D1F12FA60}" srcOrd="1" destOrd="0" parTransId="{74DAAAB4-3760-FD48-844D-A438B98B56E0}" sibTransId="{57AB0783-DCE1-644C-9B26-2F6A31AD9568}"/>
    <dgm:cxn modelId="{E4DDF02F-AA77-B54D-BE9E-A08F131F3ECD}" type="presOf" srcId="{B64D1ABF-5BC1-5D48-8D4E-B92D1F12FA60}" destId="{F75C2EF4-E869-E24D-BFBF-FDE66E4F3254}" srcOrd="0" destOrd="0" presId="urn:microsoft.com/office/officeart/2005/8/layout/venn1"/>
    <dgm:cxn modelId="{AF14A799-2B23-F14C-B0A6-24B5C0F9C343}" srcId="{FA934965-C031-0B46-90DE-701D616447FF}" destId="{381A8553-B3E5-104D-843C-FD01F3CDD5B5}" srcOrd="0" destOrd="0" parTransId="{CC198F76-C43D-194E-B21A-898F3548CB17}" sibTransId="{4CE1F6D7-377B-F54D-B18C-C51083B93CF5}"/>
    <dgm:cxn modelId="{5D10C9E5-5C1B-4B49-8B79-B57B75EE037B}" srcId="{FA934965-C031-0B46-90DE-701D616447FF}" destId="{6391F5CE-492A-484F-A339-3B9E385E4651}" srcOrd="3" destOrd="0" parTransId="{4FD538E0-2043-7B4B-9D89-8352512EF3EB}" sibTransId="{69B4D5E3-7AA4-C640-9AC5-8B5E7B90AB76}"/>
    <dgm:cxn modelId="{6D0ACADA-F776-744B-8B8B-B65318AAE580}" type="presOf" srcId="{F1837C27-EF67-F84D-86DA-D89968C6FE2A}" destId="{B52D9A0F-3CF5-6640-B467-CED6B1775B30}" srcOrd="1" destOrd="0" presId="urn:microsoft.com/office/officeart/2005/8/layout/venn1"/>
    <dgm:cxn modelId="{E9CA9D0C-659C-714E-B81B-66C487CA6CAE}" type="presOf" srcId="{381A8553-B3E5-104D-843C-FD01F3CDD5B5}" destId="{7B2582CB-A2E6-5D45-B460-88EAE5D0DD84}" srcOrd="0" destOrd="0" presId="urn:microsoft.com/office/officeart/2005/8/layout/venn1"/>
    <dgm:cxn modelId="{8E9803D1-1C25-5A4E-88DD-F90EEE8F65B7}" type="presOf" srcId="{6391F5CE-492A-484F-A339-3B9E385E4651}" destId="{A13B9EF5-A0CD-284A-AC4E-6947CE3434EC}" srcOrd="0" destOrd="0" presId="urn:microsoft.com/office/officeart/2005/8/layout/venn1"/>
    <dgm:cxn modelId="{6E3FB948-4F4E-B14B-8C88-2DB81BF737C8}" type="presOf" srcId="{B64D1ABF-5BC1-5D48-8D4E-B92D1F12FA60}" destId="{C0454A00-BC0D-094E-8BB8-F5B40B70FF6D}" srcOrd="1" destOrd="0" presId="urn:microsoft.com/office/officeart/2005/8/layout/venn1"/>
    <dgm:cxn modelId="{D714D474-BBB9-2A46-B58F-293097324CB7}" type="presOf" srcId="{F1837C27-EF67-F84D-86DA-D89968C6FE2A}" destId="{8CDF8D4B-44BC-E649-AEF7-24063959D66D}" srcOrd="0" destOrd="0" presId="urn:microsoft.com/office/officeart/2005/8/layout/venn1"/>
    <dgm:cxn modelId="{FDA7B7F8-2F05-EC4E-B45C-6144A479EBA9}" type="presOf" srcId="{FA934965-C031-0B46-90DE-701D616447FF}" destId="{105255D6-6FBD-EE44-8CF8-8CC3842D926B}" srcOrd="0" destOrd="0" presId="urn:microsoft.com/office/officeart/2005/8/layout/venn1"/>
    <dgm:cxn modelId="{D9596211-2306-5542-A4C8-36425126A876}" srcId="{FA934965-C031-0B46-90DE-701D616447FF}" destId="{F1837C27-EF67-F84D-86DA-D89968C6FE2A}" srcOrd="2" destOrd="0" parTransId="{9DCD134E-BA31-944D-BF84-5599ED4564E4}" sibTransId="{A86B2116-6883-B64B-A598-EE7EA95520CB}"/>
    <dgm:cxn modelId="{5F05B817-BDEE-BE45-B29E-3C1D6F9CDE43}" type="presOf" srcId="{6391F5CE-492A-484F-A339-3B9E385E4651}" destId="{E48BC18D-AA2A-9E48-99A2-39D9EDD20447}" srcOrd="1" destOrd="0" presId="urn:microsoft.com/office/officeart/2005/8/layout/venn1"/>
    <dgm:cxn modelId="{909EA396-1B68-234F-A40D-68D8A84A54FD}" type="presOf" srcId="{381A8553-B3E5-104D-843C-FD01F3CDD5B5}" destId="{73B18E42-D300-5144-8C08-EF0F60631FC3}" srcOrd="1" destOrd="0" presId="urn:microsoft.com/office/officeart/2005/8/layout/venn1"/>
    <dgm:cxn modelId="{A06F7D79-BB9F-1349-8AE8-FFFFDD5C1B71}" type="presParOf" srcId="{105255D6-6FBD-EE44-8CF8-8CC3842D926B}" destId="{7B2582CB-A2E6-5D45-B460-88EAE5D0DD84}" srcOrd="0" destOrd="0" presId="urn:microsoft.com/office/officeart/2005/8/layout/venn1"/>
    <dgm:cxn modelId="{DDBBAD42-511E-A145-964C-0CBD69957B76}" type="presParOf" srcId="{105255D6-6FBD-EE44-8CF8-8CC3842D926B}" destId="{73B18E42-D300-5144-8C08-EF0F60631FC3}" srcOrd="1" destOrd="0" presId="urn:microsoft.com/office/officeart/2005/8/layout/venn1"/>
    <dgm:cxn modelId="{1CF704DB-FAF1-DC41-BDA9-65A8D2D61E22}" type="presParOf" srcId="{105255D6-6FBD-EE44-8CF8-8CC3842D926B}" destId="{F75C2EF4-E869-E24D-BFBF-FDE66E4F3254}" srcOrd="2" destOrd="0" presId="urn:microsoft.com/office/officeart/2005/8/layout/venn1"/>
    <dgm:cxn modelId="{FE2A0EF3-9BD3-4241-87DA-A33E3ED18ACA}" type="presParOf" srcId="{105255D6-6FBD-EE44-8CF8-8CC3842D926B}" destId="{C0454A00-BC0D-094E-8BB8-F5B40B70FF6D}" srcOrd="3" destOrd="0" presId="urn:microsoft.com/office/officeart/2005/8/layout/venn1"/>
    <dgm:cxn modelId="{DD7CCCC1-656C-C445-8BCA-2783D04CC529}" type="presParOf" srcId="{105255D6-6FBD-EE44-8CF8-8CC3842D926B}" destId="{8CDF8D4B-44BC-E649-AEF7-24063959D66D}" srcOrd="4" destOrd="0" presId="urn:microsoft.com/office/officeart/2005/8/layout/venn1"/>
    <dgm:cxn modelId="{8FB6BB43-915B-6748-A1D6-18A2A36BC22E}" type="presParOf" srcId="{105255D6-6FBD-EE44-8CF8-8CC3842D926B}" destId="{B52D9A0F-3CF5-6640-B467-CED6B1775B30}" srcOrd="5" destOrd="0" presId="urn:microsoft.com/office/officeart/2005/8/layout/venn1"/>
    <dgm:cxn modelId="{B1B18A90-6000-6D4E-B5E0-E33D6C358C40}" type="presParOf" srcId="{105255D6-6FBD-EE44-8CF8-8CC3842D926B}" destId="{A13B9EF5-A0CD-284A-AC4E-6947CE3434EC}" srcOrd="6" destOrd="0" presId="urn:microsoft.com/office/officeart/2005/8/layout/venn1"/>
    <dgm:cxn modelId="{38AD3828-A10F-D345-AE1F-5FDE98D2DA9A}" type="presParOf" srcId="{105255D6-6FBD-EE44-8CF8-8CC3842D926B}" destId="{E48BC18D-AA2A-9E48-99A2-39D9EDD20447}"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DCB7C7-5137-6C4C-8731-D2A71F0F6E1B}" type="doc">
      <dgm:prSet loTypeId="urn:microsoft.com/office/officeart/2005/8/layout/gear1" loCatId="" qsTypeId="urn:microsoft.com/office/officeart/2005/8/quickstyle/simple4" qsCatId="simple" csTypeId="urn:microsoft.com/office/officeart/2005/8/colors/accent1_2" csCatId="accent1" phldr="1"/>
      <dgm:spPr/>
    </dgm:pt>
    <dgm:pt modelId="{71366982-7031-4A4E-91AA-775D079A986F}">
      <dgm:prSet phldrT="[Text]" custT="1"/>
      <dgm:spPr>
        <a:solidFill>
          <a:srgbClr val="5AC825"/>
        </a:solidFill>
      </dgm:spPr>
      <dgm:t>
        <a:bodyPr/>
        <a:lstStyle/>
        <a:p>
          <a:r>
            <a:rPr lang="de-DE" sz="2900" b="1" dirty="0" smtClean="0">
              <a:latin typeface="Open Sans"/>
              <a:cs typeface="Open Sans"/>
            </a:rPr>
            <a:t>Vorsorge</a:t>
          </a:r>
          <a:endParaRPr lang="de-DE" sz="2900" b="1" dirty="0">
            <a:latin typeface="Open Sans"/>
            <a:cs typeface="Open Sans"/>
          </a:endParaRPr>
        </a:p>
      </dgm:t>
    </dgm:pt>
    <dgm:pt modelId="{42DCDF2E-DF4B-2043-B80E-AFA287DB8E99}" type="parTrans" cxnId="{CD72C1C1-2FD4-3B4C-B104-218D494AB4D7}">
      <dgm:prSet/>
      <dgm:spPr/>
      <dgm:t>
        <a:bodyPr/>
        <a:lstStyle/>
        <a:p>
          <a:endParaRPr lang="de-DE"/>
        </a:p>
      </dgm:t>
    </dgm:pt>
    <dgm:pt modelId="{1BF6E4DE-3D4C-8147-B05B-51D7A981F19E}" type="sibTrans" cxnId="{CD72C1C1-2FD4-3B4C-B104-218D494AB4D7}">
      <dgm:prSet/>
      <dgm:spPr>
        <a:solidFill>
          <a:schemeClr val="tx1">
            <a:lumMod val="65000"/>
            <a:lumOff val="35000"/>
          </a:schemeClr>
        </a:solidFill>
      </dgm:spPr>
      <dgm:t>
        <a:bodyPr/>
        <a:lstStyle/>
        <a:p>
          <a:endParaRPr lang="de-DE"/>
        </a:p>
      </dgm:t>
    </dgm:pt>
    <dgm:pt modelId="{C2B5ED30-F40C-D84F-9068-E726FF699AF9}">
      <dgm:prSet phldrT="[Text]" custT="1"/>
      <dgm:spPr>
        <a:solidFill>
          <a:srgbClr val="1D9AD5"/>
        </a:solidFill>
      </dgm:spPr>
      <dgm:t>
        <a:bodyPr/>
        <a:lstStyle/>
        <a:p>
          <a:r>
            <a:rPr lang="de-DE" sz="1500" b="1" dirty="0" smtClean="0"/>
            <a:t>Behandlung</a:t>
          </a:r>
          <a:endParaRPr lang="de-DE" sz="1500" b="1" dirty="0"/>
        </a:p>
      </dgm:t>
    </dgm:pt>
    <dgm:pt modelId="{BD12C79F-4C71-D642-9806-B158240FE4DB}" type="parTrans" cxnId="{CC710E86-5B52-DA49-950F-018A60118E19}">
      <dgm:prSet/>
      <dgm:spPr/>
      <dgm:t>
        <a:bodyPr/>
        <a:lstStyle/>
        <a:p>
          <a:endParaRPr lang="de-DE"/>
        </a:p>
      </dgm:t>
    </dgm:pt>
    <dgm:pt modelId="{D6328970-171B-5D4F-BE1C-78699CDE75D5}" type="sibTrans" cxnId="{CC710E86-5B52-DA49-950F-018A60118E19}">
      <dgm:prSet/>
      <dgm:spPr>
        <a:solidFill>
          <a:schemeClr val="tx1">
            <a:lumMod val="65000"/>
            <a:lumOff val="35000"/>
          </a:schemeClr>
        </a:solidFill>
      </dgm:spPr>
      <dgm:t>
        <a:bodyPr/>
        <a:lstStyle/>
        <a:p>
          <a:endParaRPr lang="de-DE"/>
        </a:p>
      </dgm:t>
    </dgm:pt>
    <dgm:pt modelId="{8893CBB2-7BD4-B949-BC53-D08F789C2B3D}">
      <dgm:prSet phldrT="[Text]"/>
      <dgm:spPr>
        <a:solidFill>
          <a:srgbClr val="5AC825"/>
        </a:solidFill>
      </dgm:spPr>
      <dgm:t>
        <a:bodyPr/>
        <a:lstStyle/>
        <a:p>
          <a:r>
            <a:rPr lang="de-DE" b="1" dirty="0" smtClean="0">
              <a:latin typeface="Open Sans"/>
              <a:cs typeface="Open Sans"/>
            </a:rPr>
            <a:t>Nachsorge</a:t>
          </a:r>
          <a:endParaRPr lang="de-DE" b="1" dirty="0">
            <a:latin typeface="Open Sans"/>
            <a:cs typeface="Open Sans"/>
          </a:endParaRPr>
        </a:p>
      </dgm:t>
    </dgm:pt>
    <dgm:pt modelId="{71346373-738E-8C46-91DF-84C644C420D9}" type="parTrans" cxnId="{0D8C4364-F58F-724B-AF8C-58970B5AAD32}">
      <dgm:prSet/>
      <dgm:spPr/>
      <dgm:t>
        <a:bodyPr/>
        <a:lstStyle/>
        <a:p>
          <a:endParaRPr lang="de-DE"/>
        </a:p>
      </dgm:t>
    </dgm:pt>
    <dgm:pt modelId="{D5936651-2C1E-1F44-B72E-45D0434A8150}" type="sibTrans" cxnId="{0D8C4364-F58F-724B-AF8C-58970B5AAD32}">
      <dgm:prSet/>
      <dgm:spPr>
        <a:solidFill>
          <a:schemeClr val="tx1">
            <a:lumMod val="65000"/>
            <a:lumOff val="35000"/>
          </a:schemeClr>
        </a:solidFill>
      </dgm:spPr>
      <dgm:t>
        <a:bodyPr/>
        <a:lstStyle/>
        <a:p>
          <a:endParaRPr lang="de-DE"/>
        </a:p>
      </dgm:t>
    </dgm:pt>
    <dgm:pt modelId="{822FE906-F535-A44B-BB4B-3CCC17C5FEE8}" type="pres">
      <dgm:prSet presAssocID="{43DCB7C7-5137-6C4C-8731-D2A71F0F6E1B}" presName="composite" presStyleCnt="0">
        <dgm:presLayoutVars>
          <dgm:chMax val="3"/>
          <dgm:animLvl val="lvl"/>
          <dgm:resizeHandles val="exact"/>
        </dgm:presLayoutVars>
      </dgm:prSet>
      <dgm:spPr/>
    </dgm:pt>
    <dgm:pt modelId="{D9035502-9764-654C-9B16-3AB9F765671D}" type="pres">
      <dgm:prSet presAssocID="{71366982-7031-4A4E-91AA-775D079A986F}" presName="gear1" presStyleLbl="node1" presStyleIdx="0" presStyleCnt="3">
        <dgm:presLayoutVars>
          <dgm:chMax val="1"/>
          <dgm:bulletEnabled val="1"/>
        </dgm:presLayoutVars>
      </dgm:prSet>
      <dgm:spPr/>
      <dgm:t>
        <a:bodyPr/>
        <a:lstStyle/>
        <a:p>
          <a:endParaRPr lang="de-DE"/>
        </a:p>
      </dgm:t>
    </dgm:pt>
    <dgm:pt modelId="{32FC87BD-1394-7D4F-B53E-DA9519D8AC90}" type="pres">
      <dgm:prSet presAssocID="{71366982-7031-4A4E-91AA-775D079A986F}" presName="gear1srcNode" presStyleLbl="node1" presStyleIdx="0" presStyleCnt="3"/>
      <dgm:spPr/>
      <dgm:t>
        <a:bodyPr/>
        <a:lstStyle/>
        <a:p>
          <a:endParaRPr lang="de-DE"/>
        </a:p>
      </dgm:t>
    </dgm:pt>
    <dgm:pt modelId="{AD69CF94-B6A8-184E-902C-5F6CF3E9990A}" type="pres">
      <dgm:prSet presAssocID="{71366982-7031-4A4E-91AA-775D079A986F}" presName="gear1dstNode" presStyleLbl="node1" presStyleIdx="0" presStyleCnt="3"/>
      <dgm:spPr/>
      <dgm:t>
        <a:bodyPr/>
        <a:lstStyle/>
        <a:p>
          <a:endParaRPr lang="de-DE"/>
        </a:p>
      </dgm:t>
    </dgm:pt>
    <dgm:pt modelId="{0A38C1B3-E58F-9946-959E-66A7814DCA85}" type="pres">
      <dgm:prSet presAssocID="{C2B5ED30-F40C-D84F-9068-E726FF699AF9}" presName="gear2" presStyleLbl="node1" presStyleIdx="1" presStyleCnt="3">
        <dgm:presLayoutVars>
          <dgm:chMax val="1"/>
          <dgm:bulletEnabled val="1"/>
        </dgm:presLayoutVars>
      </dgm:prSet>
      <dgm:spPr/>
      <dgm:t>
        <a:bodyPr/>
        <a:lstStyle/>
        <a:p>
          <a:endParaRPr lang="de-DE"/>
        </a:p>
      </dgm:t>
    </dgm:pt>
    <dgm:pt modelId="{275DD709-75F1-5F44-B490-B77F14A47303}" type="pres">
      <dgm:prSet presAssocID="{C2B5ED30-F40C-D84F-9068-E726FF699AF9}" presName="gear2srcNode" presStyleLbl="node1" presStyleIdx="1" presStyleCnt="3"/>
      <dgm:spPr/>
      <dgm:t>
        <a:bodyPr/>
        <a:lstStyle/>
        <a:p>
          <a:endParaRPr lang="de-DE"/>
        </a:p>
      </dgm:t>
    </dgm:pt>
    <dgm:pt modelId="{291A0F66-6431-9749-9388-E1B3182ACD96}" type="pres">
      <dgm:prSet presAssocID="{C2B5ED30-F40C-D84F-9068-E726FF699AF9}" presName="gear2dstNode" presStyleLbl="node1" presStyleIdx="1" presStyleCnt="3"/>
      <dgm:spPr/>
      <dgm:t>
        <a:bodyPr/>
        <a:lstStyle/>
        <a:p>
          <a:endParaRPr lang="de-DE"/>
        </a:p>
      </dgm:t>
    </dgm:pt>
    <dgm:pt modelId="{F747F144-7B25-B746-BEAC-3F5EB1D0F6B5}" type="pres">
      <dgm:prSet presAssocID="{8893CBB2-7BD4-B949-BC53-D08F789C2B3D}" presName="gear3" presStyleLbl="node1" presStyleIdx="2" presStyleCnt="3"/>
      <dgm:spPr/>
      <dgm:t>
        <a:bodyPr/>
        <a:lstStyle/>
        <a:p>
          <a:endParaRPr lang="de-DE"/>
        </a:p>
      </dgm:t>
    </dgm:pt>
    <dgm:pt modelId="{E2C1E22E-C656-FB42-AC05-5BCA211D49B3}" type="pres">
      <dgm:prSet presAssocID="{8893CBB2-7BD4-B949-BC53-D08F789C2B3D}" presName="gear3tx" presStyleLbl="node1" presStyleIdx="2" presStyleCnt="3">
        <dgm:presLayoutVars>
          <dgm:chMax val="1"/>
          <dgm:bulletEnabled val="1"/>
        </dgm:presLayoutVars>
      </dgm:prSet>
      <dgm:spPr/>
      <dgm:t>
        <a:bodyPr/>
        <a:lstStyle/>
        <a:p>
          <a:endParaRPr lang="de-DE"/>
        </a:p>
      </dgm:t>
    </dgm:pt>
    <dgm:pt modelId="{074405C1-65EA-9045-A44E-FE41BB92141D}" type="pres">
      <dgm:prSet presAssocID="{8893CBB2-7BD4-B949-BC53-D08F789C2B3D}" presName="gear3srcNode" presStyleLbl="node1" presStyleIdx="2" presStyleCnt="3"/>
      <dgm:spPr/>
      <dgm:t>
        <a:bodyPr/>
        <a:lstStyle/>
        <a:p>
          <a:endParaRPr lang="de-DE"/>
        </a:p>
      </dgm:t>
    </dgm:pt>
    <dgm:pt modelId="{CDE4E6DF-B49B-0F4A-B78A-A8A9ED5398DE}" type="pres">
      <dgm:prSet presAssocID="{8893CBB2-7BD4-B949-BC53-D08F789C2B3D}" presName="gear3dstNode" presStyleLbl="node1" presStyleIdx="2" presStyleCnt="3"/>
      <dgm:spPr/>
      <dgm:t>
        <a:bodyPr/>
        <a:lstStyle/>
        <a:p>
          <a:endParaRPr lang="de-DE"/>
        </a:p>
      </dgm:t>
    </dgm:pt>
    <dgm:pt modelId="{B8BFE0B5-26E6-2647-8F08-EED9D9241CC3}" type="pres">
      <dgm:prSet presAssocID="{1BF6E4DE-3D4C-8147-B05B-51D7A981F19E}" presName="connector1" presStyleLbl="sibTrans2D1" presStyleIdx="0" presStyleCnt="3"/>
      <dgm:spPr/>
      <dgm:t>
        <a:bodyPr/>
        <a:lstStyle/>
        <a:p>
          <a:endParaRPr lang="de-DE"/>
        </a:p>
      </dgm:t>
    </dgm:pt>
    <dgm:pt modelId="{B1FD999C-D9B4-0648-B6CA-CEA5E8D90C72}" type="pres">
      <dgm:prSet presAssocID="{D6328970-171B-5D4F-BE1C-78699CDE75D5}" presName="connector2" presStyleLbl="sibTrans2D1" presStyleIdx="1" presStyleCnt="3"/>
      <dgm:spPr/>
      <dgm:t>
        <a:bodyPr/>
        <a:lstStyle/>
        <a:p>
          <a:endParaRPr lang="de-DE"/>
        </a:p>
      </dgm:t>
    </dgm:pt>
    <dgm:pt modelId="{F90D7235-4961-474A-9F34-0F0A4B716F71}" type="pres">
      <dgm:prSet presAssocID="{D5936651-2C1E-1F44-B72E-45D0434A8150}" presName="connector3" presStyleLbl="sibTrans2D1" presStyleIdx="2" presStyleCnt="3"/>
      <dgm:spPr/>
      <dgm:t>
        <a:bodyPr/>
        <a:lstStyle/>
        <a:p>
          <a:endParaRPr lang="de-DE"/>
        </a:p>
      </dgm:t>
    </dgm:pt>
  </dgm:ptLst>
  <dgm:cxnLst>
    <dgm:cxn modelId="{88113C41-0684-8B4D-9448-8F45F18A6157}" type="presOf" srcId="{8893CBB2-7BD4-B949-BC53-D08F789C2B3D}" destId="{CDE4E6DF-B49B-0F4A-B78A-A8A9ED5398DE}" srcOrd="3" destOrd="0" presId="urn:microsoft.com/office/officeart/2005/8/layout/gear1"/>
    <dgm:cxn modelId="{CC710E86-5B52-DA49-950F-018A60118E19}" srcId="{43DCB7C7-5137-6C4C-8731-D2A71F0F6E1B}" destId="{C2B5ED30-F40C-D84F-9068-E726FF699AF9}" srcOrd="1" destOrd="0" parTransId="{BD12C79F-4C71-D642-9806-B158240FE4DB}" sibTransId="{D6328970-171B-5D4F-BE1C-78699CDE75D5}"/>
    <dgm:cxn modelId="{219EED1C-2E0E-E14D-931E-69F6BDB4DF1E}" type="presOf" srcId="{71366982-7031-4A4E-91AA-775D079A986F}" destId="{D9035502-9764-654C-9B16-3AB9F765671D}" srcOrd="0" destOrd="0" presId="urn:microsoft.com/office/officeart/2005/8/layout/gear1"/>
    <dgm:cxn modelId="{819E3989-6BA2-F149-839D-D1EF941673C5}" type="presOf" srcId="{1BF6E4DE-3D4C-8147-B05B-51D7A981F19E}" destId="{B8BFE0B5-26E6-2647-8F08-EED9D9241CC3}" srcOrd="0" destOrd="0" presId="urn:microsoft.com/office/officeart/2005/8/layout/gear1"/>
    <dgm:cxn modelId="{08CDABC7-252A-E542-AD7C-59BCFCF05338}" type="presOf" srcId="{43DCB7C7-5137-6C4C-8731-D2A71F0F6E1B}" destId="{822FE906-F535-A44B-BB4B-3CCC17C5FEE8}" srcOrd="0" destOrd="0" presId="urn:microsoft.com/office/officeart/2005/8/layout/gear1"/>
    <dgm:cxn modelId="{7741C29B-68AF-A349-B13D-F99FD6BBD2CA}" type="presOf" srcId="{8893CBB2-7BD4-B949-BC53-D08F789C2B3D}" destId="{F747F144-7B25-B746-BEAC-3F5EB1D0F6B5}" srcOrd="0" destOrd="0" presId="urn:microsoft.com/office/officeart/2005/8/layout/gear1"/>
    <dgm:cxn modelId="{8100E055-DF41-6849-A203-E33527C61CF5}" type="presOf" srcId="{8893CBB2-7BD4-B949-BC53-D08F789C2B3D}" destId="{074405C1-65EA-9045-A44E-FE41BB92141D}" srcOrd="2" destOrd="0" presId="urn:microsoft.com/office/officeart/2005/8/layout/gear1"/>
    <dgm:cxn modelId="{4B0227B2-C4D0-0046-A0E8-49F2F8B93074}" type="presOf" srcId="{71366982-7031-4A4E-91AA-775D079A986F}" destId="{32FC87BD-1394-7D4F-B53E-DA9519D8AC90}" srcOrd="1" destOrd="0" presId="urn:microsoft.com/office/officeart/2005/8/layout/gear1"/>
    <dgm:cxn modelId="{EAE49D34-6B79-2C48-A18A-AC43E5EAC7B9}" type="presOf" srcId="{C2B5ED30-F40C-D84F-9068-E726FF699AF9}" destId="{291A0F66-6431-9749-9388-E1B3182ACD96}" srcOrd="2" destOrd="0" presId="urn:microsoft.com/office/officeart/2005/8/layout/gear1"/>
    <dgm:cxn modelId="{2D3DBDB5-A0B8-BB48-BDC4-46F4062B59D8}" type="presOf" srcId="{71366982-7031-4A4E-91AA-775D079A986F}" destId="{AD69CF94-B6A8-184E-902C-5F6CF3E9990A}" srcOrd="2" destOrd="0" presId="urn:microsoft.com/office/officeart/2005/8/layout/gear1"/>
    <dgm:cxn modelId="{9EC1BE2C-E46C-B84D-8378-93A0B4F81D6C}" type="presOf" srcId="{D6328970-171B-5D4F-BE1C-78699CDE75D5}" destId="{B1FD999C-D9B4-0648-B6CA-CEA5E8D90C72}" srcOrd="0" destOrd="0" presId="urn:microsoft.com/office/officeart/2005/8/layout/gear1"/>
    <dgm:cxn modelId="{9AEAA7E9-F0CB-C849-A32E-624E5DFA825C}" type="presOf" srcId="{D5936651-2C1E-1F44-B72E-45D0434A8150}" destId="{F90D7235-4961-474A-9F34-0F0A4B716F71}" srcOrd="0" destOrd="0" presId="urn:microsoft.com/office/officeart/2005/8/layout/gear1"/>
    <dgm:cxn modelId="{9DFC1FD7-1C51-D043-BA6B-BF9367FB5917}" type="presOf" srcId="{C2B5ED30-F40C-D84F-9068-E726FF699AF9}" destId="{0A38C1B3-E58F-9946-959E-66A7814DCA85}" srcOrd="0" destOrd="0" presId="urn:microsoft.com/office/officeart/2005/8/layout/gear1"/>
    <dgm:cxn modelId="{0D8C4364-F58F-724B-AF8C-58970B5AAD32}" srcId="{43DCB7C7-5137-6C4C-8731-D2A71F0F6E1B}" destId="{8893CBB2-7BD4-B949-BC53-D08F789C2B3D}" srcOrd="2" destOrd="0" parTransId="{71346373-738E-8C46-91DF-84C644C420D9}" sibTransId="{D5936651-2C1E-1F44-B72E-45D0434A8150}"/>
    <dgm:cxn modelId="{FA5CA7C3-404B-1644-ACE8-B034B912EEEA}" type="presOf" srcId="{8893CBB2-7BD4-B949-BC53-D08F789C2B3D}" destId="{E2C1E22E-C656-FB42-AC05-5BCA211D49B3}" srcOrd="1" destOrd="0" presId="urn:microsoft.com/office/officeart/2005/8/layout/gear1"/>
    <dgm:cxn modelId="{2DCDB749-7165-9045-8BAC-74D0AA1C27AA}" type="presOf" srcId="{C2B5ED30-F40C-D84F-9068-E726FF699AF9}" destId="{275DD709-75F1-5F44-B490-B77F14A47303}" srcOrd="1" destOrd="0" presId="urn:microsoft.com/office/officeart/2005/8/layout/gear1"/>
    <dgm:cxn modelId="{CD72C1C1-2FD4-3B4C-B104-218D494AB4D7}" srcId="{43DCB7C7-5137-6C4C-8731-D2A71F0F6E1B}" destId="{71366982-7031-4A4E-91AA-775D079A986F}" srcOrd="0" destOrd="0" parTransId="{42DCDF2E-DF4B-2043-B80E-AFA287DB8E99}" sibTransId="{1BF6E4DE-3D4C-8147-B05B-51D7A981F19E}"/>
    <dgm:cxn modelId="{5BA136A9-D337-E040-827B-9613229EB3D5}" type="presParOf" srcId="{822FE906-F535-A44B-BB4B-3CCC17C5FEE8}" destId="{D9035502-9764-654C-9B16-3AB9F765671D}" srcOrd="0" destOrd="0" presId="urn:microsoft.com/office/officeart/2005/8/layout/gear1"/>
    <dgm:cxn modelId="{DB795F6A-A883-8943-9884-5AED9FEA2333}" type="presParOf" srcId="{822FE906-F535-A44B-BB4B-3CCC17C5FEE8}" destId="{32FC87BD-1394-7D4F-B53E-DA9519D8AC90}" srcOrd="1" destOrd="0" presId="urn:microsoft.com/office/officeart/2005/8/layout/gear1"/>
    <dgm:cxn modelId="{F3CBA708-2873-BB42-A591-3CE6BEE2A801}" type="presParOf" srcId="{822FE906-F535-A44B-BB4B-3CCC17C5FEE8}" destId="{AD69CF94-B6A8-184E-902C-5F6CF3E9990A}" srcOrd="2" destOrd="0" presId="urn:microsoft.com/office/officeart/2005/8/layout/gear1"/>
    <dgm:cxn modelId="{58FC0528-B6EB-B44D-87A4-4E78B77CD662}" type="presParOf" srcId="{822FE906-F535-A44B-BB4B-3CCC17C5FEE8}" destId="{0A38C1B3-E58F-9946-959E-66A7814DCA85}" srcOrd="3" destOrd="0" presId="urn:microsoft.com/office/officeart/2005/8/layout/gear1"/>
    <dgm:cxn modelId="{EF4BFE33-0CBC-9F41-86EF-2F6603FBAC4B}" type="presParOf" srcId="{822FE906-F535-A44B-BB4B-3CCC17C5FEE8}" destId="{275DD709-75F1-5F44-B490-B77F14A47303}" srcOrd="4" destOrd="0" presId="urn:microsoft.com/office/officeart/2005/8/layout/gear1"/>
    <dgm:cxn modelId="{5B0B990E-0406-BC4C-A7BB-DF621F3C4F36}" type="presParOf" srcId="{822FE906-F535-A44B-BB4B-3CCC17C5FEE8}" destId="{291A0F66-6431-9749-9388-E1B3182ACD96}" srcOrd="5" destOrd="0" presId="urn:microsoft.com/office/officeart/2005/8/layout/gear1"/>
    <dgm:cxn modelId="{3EE10CE7-1CB5-964E-910B-97E6864E7A2E}" type="presParOf" srcId="{822FE906-F535-A44B-BB4B-3CCC17C5FEE8}" destId="{F747F144-7B25-B746-BEAC-3F5EB1D0F6B5}" srcOrd="6" destOrd="0" presId="urn:microsoft.com/office/officeart/2005/8/layout/gear1"/>
    <dgm:cxn modelId="{79F24591-BD99-584F-9A70-17C596826AE5}" type="presParOf" srcId="{822FE906-F535-A44B-BB4B-3CCC17C5FEE8}" destId="{E2C1E22E-C656-FB42-AC05-5BCA211D49B3}" srcOrd="7" destOrd="0" presId="urn:microsoft.com/office/officeart/2005/8/layout/gear1"/>
    <dgm:cxn modelId="{177DC08C-8723-FE40-B0BD-4CDA63D82318}" type="presParOf" srcId="{822FE906-F535-A44B-BB4B-3CCC17C5FEE8}" destId="{074405C1-65EA-9045-A44E-FE41BB92141D}" srcOrd="8" destOrd="0" presId="urn:microsoft.com/office/officeart/2005/8/layout/gear1"/>
    <dgm:cxn modelId="{B4708F28-B017-E04E-A2EF-47FF991B64FD}" type="presParOf" srcId="{822FE906-F535-A44B-BB4B-3CCC17C5FEE8}" destId="{CDE4E6DF-B49B-0F4A-B78A-A8A9ED5398DE}" srcOrd="9" destOrd="0" presId="urn:microsoft.com/office/officeart/2005/8/layout/gear1"/>
    <dgm:cxn modelId="{A6B323D4-3B90-E845-9B71-0E590D5E4CE2}" type="presParOf" srcId="{822FE906-F535-A44B-BB4B-3CCC17C5FEE8}" destId="{B8BFE0B5-26E6-2647-8F08-EED9D9241CC3}" srcOrd="10" destOrd="0" presId="urn:microsoft.com/office/officeart/2005/8/layout/gear1"/>
    <dgm:cxn modelId="{A0F1C2D4-9FEC-054B-A835-DD7A7942EA9C}" type="presParOf" srcId="{822FE906-F535-A44B-BB4B-3CCC17C5FEE8}" destId="{B1FD999C-D9B4-0648-B6CA-CEA5E8D90C72}" srcOrd="11" destOrd="0" presId="urn:microsoft.com/office/officeart/2005/8/layout/gear1"/>
    <dgm:cxn modelId="{5195F893-B080-304B-BF12-1BA45C3A1FB3}" type="presParOf" srcId="{822FE906-F535-A44B-BB4B-3CCC17C5FEE8}" destId="{F90D7235-4961-474A-9F34-0F0A4B716F7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35502-9764-654C-9B16-3AB9F765671D}">
      <dsp:nvSpPr>
        <dsp:cNvPr id="0" name=""/>
        <dsp:cNvSpPr/>
      </dsp:nvSpPr>
      <dsp:spPr>
        <a:xfrm>
          <a:off x="3850873" y="2357972"/>
          <a:ext cx="2881966" cy="2881966"/>
        </a:xfrm>
        <a:prstGeom prst="gear9">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de-DE" sz="2900" b="1" kern="1200" dirty="0" smtClean="0">
              <a:latin typeface="Open Sans"/>
              <a:cs typeface="Open Sans"/>
            </a:rPr>
            <a:t>Vorsorge</a:t>
          </a:r>
          <a:endParaRPr lang="de-DE" sz="2900" b="1" kern="1200" dirty="0">
            <a:latin typeface="Open Sans"/>
            <a:cs typeface="Open Sans"/>
          </a:endParaRPr>
        </a:p>
      </dsp:txBody>
      <dsp:txXfrm>
        <a:off x="4430276" y="3033059"/>
        <a:ext cx="1723160" cy="1481390"/>
      </dsp:txXfrm>
    </dsp:sp>
    <dsp:sp modelId="{0A38C1B3-E58F-9946-959E-66A7814DCA85}">
      <dsp:nvSpPr>
        <dsp:cNvPr id="0" name=""/>
        <dsp:cNvSpPr/>
      </dsp:nvSpPr>
      <dsp:spPr>
        <a:xfrm>
          <a:off x="2174092" y="1676780"/>
          <a:ext cx="2095975" cy="2095975"/>
        </a:xfrm>
        <a:prstGeom prst="gear6">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de-DE" sz="1300" b="1" kern="1200" dirty="0" smtClean="0">
              <a:latin typeface="Open Sans"/>
              <a:cs typeface="Open Sans"/>
            </a:rPr>
            <a:t>Behandlung</a:t>
          </a:r>
          <a:endParaRPr lang="de-DE" sz="1300" b="1" kern="1200" dirty="0">
            <a:latin typeface="Open Sans"/>
            <a:cs typeface="Open Sans"/>
          </a:endParaRPr>
        </a:p>
      </dsp:txBody>
      <dsp:txXfrm>
        <a:off x="2701760" y="2207637"/>
        <a:ext cx="1040639" cy="1034261"/>
      </dsp:txXfrm>
    </dsp:sp>
    <dsp:sp modelId="{F747F144-7B25-B746-BEAC-3F5EB1D0F6B5}">
      <dsp:nvSpPr>
        <dsp:cNvPr id="0" name=""/>
        <dsp:cNvSpPr/>
      </dsp:nvSpPr>
      <dsp:spPr>
        <a:xfrm rot="20700000">
          <a:off x="3348052" y="230771"/>
          <a:ext cx="2053628" cy="2053628"/>
        </a:xfrm>
        <a:prstGeom prst="gear6">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b="1" kern="1200" dirty="0" smtClean="0">
              <a:latin typeface="Open Sans"/>
              <a:cs typeface="Open Sans"/>
            </a:rPr>
            <a:t>Nachsorge</a:t>
          </a:r>
          <a:endParaRPr lang="de-DE" sz="1600" b="1" kern="1200" dirty="0">
            <a:latin typeface="Open Sans"/>
            <a:cs typeface="Open Sans"/>
          </a:endParaRPr>
        </a:p>
      </dsp:txBody>
      <dsp:txXfrm rot="-20700000">
        <a:off x="3798473" y="681192"/>
        <a:ext cx="1152786" cy="1152786"/>
      </dsp:txXfrm>
    </dsp:sp>
    <dsp:sp modelId="{B8BFE0B5-26E6-2647-8F08-EED9D9241CC3}">
      <dsp:nvSpPr>
        <dsp:cNvPr id="0" name=""/>
        <dsp:cNvSpPr/>
      </dsp:nvSpPr>
      <dsp:spPr>
        <a:xfrm>
          <a:off x="3640918" y="1916432"/>
          <a:ext cx="3688917" cy="3688917"/>
        </a:xfrm>
        <a:prstGeom prst="circularArrow">
          <a:avLst>
            <a:gd name="adj1" fmla="val 4688"/>
            <a:gd name="adj2" fmla="val 299029"/>
            <a:gd name="adj3" fmla="val 2536531"/>
            <a:gd name="adj4" fmla="val 15818083"/>
            <a:gd name="adj5" fmla="val 5469"/>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FD999C-D9B4-0648-B6CA-CEA5E8D90C72}">
      <dsp:nvSpPr>
        <dsp:cNvPr id="0" name=""/>
        <dsp:cNvSpPr/>
      </dsp:nvSpPr>
      <dsp:spPr>
        <a:xfrm>
          <a:off x="1802899" y="1208532"/>
          <a:ext cx="2680228" cy="2680228"/>
        </a:xfrm>
        <a:prstGeom prst="leftCircularArrow">
          <a:avLst>
            <a:gd name="adj1" fmla="val 6452"/>
            <a:gd name="adj2" fmla="val 429999"/>
            <a:gd name="adj3" fmla="val 10489124"/>
            <a:gd name="adj4" fmla="val 14837806"/>
            <a:gd name="adj5" fmla="val 7527"/>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0D7235-4961-474A-9F34-0F0A4B716F71}">
      <dsp:nvSpPr>
        <dsp:cNvPr id="0" name=""/>
        <dsp:cNvSpPr/>
      </dsp:nvSpPr>
      <dsp:spPr>
        <a:xfrm>
          <a:off x="2873027" y="-223537"/>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6216-2F95-994C-8147-64B0A173A74E}">
      <dsp:nvSpPr>
        <dsp:cNvPr id="0" name=""/>
        <dsp:cNvSpPr/>
      </dsp:nvSpPr>
      <dsp:spPr>
        <a:xfrm>
          <a:off x="0" y="577278"/>
          <a:ext cx="9144000" cy="5715000"/>
        </a:xfrm>
        <a:prstGeom prst="swooshArrow">
          <a:avLst>
            <a:gd name="adj1" fmla="val 25000"/>
            <a:gd name="adj2" fmla="val 25000"/>
          </a:avLst>
        </a:prstGeom>
        <a:solidFill>
          <a:srgbClr val="5AC825"/>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24AEF714-2A5A-174E-8D1F-530610D9B259}">
      <dsp:nvSpPr>
        <dsp:cNvPr id="0" name=""/>
        <dsp:cNvSpPr/>
      </dsp:nvSpPr>
      <dsp:spPr>
        <a:xfrm>
          <a:off x="900684" y="4826952"/>
          <a:ext cx="210312" cy="210312"/>
        </a:xfrm>
        <a:prstGeom prst="ellipse">
          <a:avLst/>
        </a:prstGeom>
        <a:solidFill>
          <a:schemeClr val="tx1">
            <a:lumMod val="65000"/>
            <a:lumOff val="35000"/>
          </a:schemeClr>
        </a:solidFill>
        <a:ln>
          <a:solidFill>
            <a:schemeClr val="tx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F038B0D-B4D5-F342-8DAD-978194DB9FA7}">
      <dsp:nvSpPr>
        <dsp:cNvPr id="0" name=""/>
        <dsp:cNvSpPr/>
      </dsp:nvSpPr>
      <dsp:spPr>
        <a:xfrm>
          <a:off x="1005840" y="4932108"/>
          <a:ext cx="1563624" cy="136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40" tIns="0" rIns="0" bIns="0" numCol="1" spcCol="1270" anchor="t" anchorCtr="0">
          <a:noAutofit/>
        </a:bodyPr>
        <a:lstStyle/>
        <a:p>
          <a:pPr lvl="0" algn="l" defTabSz="1022350">
            <a:lnSpc>
              <a:spcPct val="90000"/>
            </a:lnSpc>
            <a:spcBef>
              <a:spcPct val="0"/>
            </a:spcBef>
            <a:spcAft>
              <a:spcPct val="35000"/>
            </a:spcAft>
          </a:pPr>
          <a:r>
            <a:rPr lang="de-DE" sz="2300" kern="1200" dirty="0" smtClean="0"/>
            <a:t>Hoher Blutzucker</a:t>
          </a:r>
          <a:endParaRPr lang="de-DE" sz="2300" kern="1200" dirty="0"/>
        </a:p>
      </dsp:txBody>
      <dsp:txXfrm>
        <a:off x="1005840" y="4932108"/>
        <a:ext cx="1563624" cy="1360170"/>
      </dsp:txXfrm>
    </dsp:sp>
    <dsp:sp modelId="{D74D96AC-F600-D347-BF1B-F35EE8A0FBFA}">
      <dsp:nvSpPr>
        <dsp:cNvPr id="0" name=""/>
        <dsp:cNvSpPr/>
      </dsp:nvSpPr>
      <dsp:spPr>
        <a:xfrm>
          <a:off x="2386584" y="3497643"/>
          <a:ext cx="365760" cy="365760"/>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316E258-BFCE-B44C-AEE4-842E1C6A42A7}">
      <dsp:nvSpPr>
        <dsp:cNvPr id="0" name=""/>
        <dsp:cNvSpPr/>
      </dsp:nvSpPr>
      <dsp:spPr>
        <a:xfrm>
          <a:off x="2569464" y="3680523"/>
          <a:ext cx="1920240" cy="261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lvl="0" algn="l" defTabSz="1022350">
            <a:lnSpc>
              <a:spcPct val="90000"/>
            </a:lnSpc>
            <a:spcBef>
              <a:spcPct val="0"/>
            </a:spcBef>
            <a:spcAft>
              <a:spcPct val="35000"/>
            </a:spcAft>
          </a:pPr>
          <a:r>
            <a:rPr lang="de-DE" sz="2300" kern="1200" dirty="0" smtClean="0"/>
            <a:t>Hoher Blutdruck</a:t>
          </a:r>
          <a:endParaRPr lang="de-DE" sz="2300" kern="1200" dirty="0"/>
        </a:p>
      </dsp:txBody>
      <dsp:txXfrm>
        <a:off x="2569464" y="3680523"/>
        <a:ext cx="1920240" cy="2611755"/>
      </dsp:txXfrm>
    </dsp:sp>
    <dsp:sp modelId="{F883B439-997A-4849-A434-6CAA41A4EE21}">
      <dsp:nvSpPr>
        <dsp:cNvPr id="0" name=""/>
        <dsp:cNvSpPr/>
      </dsp:nvSpPr>
      <dsp:spPr>
        <a:xfrm>
          <a:off x="4283964" y="2518092"/>
          <a:ext cx="484632" cy="484632"/>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DB62CD6-5E67-D447-A2A8-D6593CA6CCBE}">
      <dsp:nvSpPr>
        <dsp:cNvPr id="0" name=""/>
        <dsp:cNvSpPr/>
      </dsp:nvSpPr>
      <dsp:spPr>
        <a:xfrm>
          <a:off x="4526280" y="2760408"/>
          <a:ext cx="1920240" cy="353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796" tIns="0" rIns="0" bIns="0" numCol="1" spcCol="1270" anchor="t" anchorCtr="0">
          <a:noAutofit/>
        </a:bodyPr>
        <a:lstStyle/>
        <a:p>
          <a:pPr lvl="0" algn="l" defTabSz="1066800">
            <a:lnSpc>
              <a:spcPct val="90000"/>
            </a:lnSpc>
            <a:spcBef>
              <a:spcPct val="0"/>
            </a:spcBef>
            <a:spcAft>
              <a:spcPct val="35000"/>
            </a:spcAft>
          </a:pPr>
          <a:r>
            <a:rPr lang="de-DE" sz="2400" kern="1200" dirty="0" smtClean="0"/>
            <a:t>Fettstoff-wechsel-störung</a:t>
          </a:r>
          <a:endParaRPr lang="de-DE" sz="2400" kern="1200" dirty="0"/>
        </a:p>
      </dsp:txBody>
      <dsp:txXfrm>
        <a:off x="4526280" y="2760408"/>
        <a:ext cx="1920240" cy="3531870"/>
      </dsp:txXfrm>
    </dsp:sp>
    <dsp:sp modelId="{BFD06455-2208-D540-9649-9675B6BF3A4A}">
      <dsp:nvSpPr>
        <dsp:cNvPr id="0" name=""/>
        <dsp:cNvSpPr/>
      </dsp:nvSpPr>
      <dsp:spPr>
        <a:xfrm>
          <a:off x="6350508" y="1870011"/>
          <a:ext cx="649224" cy="649224"/>
        </a:xfrm>
        <a:prstGeom prst="ellipse">
          <a:avLst/>
        </a:prstGeom>
        <a:solidFill>
          <a:schemeClr val="tx1">
            <a:lumMod val="65000"/>
            <a:lumOff val="3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3AE72DD-CC50-6740-9E33-1C2D36362F3E}">
      <dsp:nvSpPr>
        <dsp:cNvPr id="0" name=""/>
        <dsp:cNvSpPr/>
      </dsp:nvSpPr>
      <dsp:spPr>
        <a:xfrm>
          <a:off x="6675120" y="2194623"/>
          <a:ext cx="1920240" cy="4097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4010" tIns="0" rIns="0" bIns="0" numCol="1" spcCol="1270" anchor="t" anchorCtr="0">
          <a:noAutofit/>
        </a:bodyPr>
        <a:lstStyle/>
        <a:p>
          <a:pPr lvl="0" algn="l" defTabSz="1022350">
            <a:lnSpc>
              <a:spcPct val="90000"/>
            </a:lnSpc>
            <a:spcBef>
              <a:spcPct val="0"/>
            </a:spcBef>
            <a:spcAft>
              <a:spcPct val="35000"/>
            </a:spcAft>
          </a:pPr>
          <a:r>
            <a:rPr lang="de-DE" sz="2300" kern="1200" dirty="0" smtClean="0"/>
            <a:t>Übergewicht</a:t>
          </a:r>
          <a:endParaRPr lang="de-DE" sz="2300" kern="1200" dirty="0"/>
        </a:p>
      </dsp:txBody>
      <dsp:txXfrm>
        <a:off x="6675120" y="2194623"/>
        <a:ext cx="1920240" cy="4097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92D84-C2F1-5143-892F-2508B1830A56}">
      <dsp:nvSpPr>
        <dsp:cNvPr id="0" name=""/>
        <dsp:cNvSpPr/>
      </dsp:nvSpPr>
      <dsp:spPr>
        <a:xfrm>
          <a:off x="4645"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1</a:t>
          </a:r>
          <a:endParaRPr lang="de-DE" sz="2000" kern="1200" dirty="0"/>
        </a:p>
      </dsp:txBody>
      <dsp:txXfrm rot="16200000">
        <a:off x="-631151" y="3102658"/>
        <a:ext cx="1595980" cy="324386"/>
      </dsp:txXfrm>
    </dsp:sp>
    <dsp:sp modelId="{073E1652-BB5A-8342-89F4-6647B8694DAD}">
      <dsp:nvSpPr>
        <dsp:cNvPr id="0" name=""/>
        <dsp:cNvSpPr/>
      </dsp:nvSpPr>
      <dsp:spPr>
        <a:xfrm>
          <a:off x="329032"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ctr" defTabSz="889000">
            <a:lnSpc>
              <a:spcPct val="200000"/>
            </a:lnSpc>
            <a:spcBef>
              <a:spcPct val="0"/>
            </a:spcBef>
            <a:spcAft>
              <a:spcPct val="35000"/>
            </a:spcAft>
          </a:pPr>
          <a:r>
            <a:rPr lang="de-DE" sz="2000" kern="1200" dirty="0" smtClean="0"/>
            <a:t>Online</a:t>
          </a:r>
        </a:p>
        <a:p>
          <a:pPr lvl="0" algn="ctr" defTabSz="889000">
            <a:lnSpc>
              <a:spcPct val="200000"/>
            </a:lnSpc>
            <a:spcBef>
              <a:spcPct val="0"/>
            </a:spcBef>
            <a:spcAft>
              <a:spcPct val="35000"/>
            </a:spcAft>
          </a:pPr>
          <a:r>
            <a:rPr lang="de-DE" sz="1800" kern="1200" dirty="0" smtClean="0"/>
            <a:t>Fragebogen</a:t>
          </a:r>
        </a:p>
        <a:p>
          <a:pPr lvl="0" algn="l" defTabSz="889000">
            <a:lnSpc>
              <a:spcPct val="90000"/>
            </a:lnSpc>
            <a:spcBef>
              <a:spcPct val="0"/>
            </a:spcBef>
            <a:spcAft>
              <a:spcPct val="35000"/>
            </a:spcAft>
          </a:pPr>
          <a:endParaRPr lang="de-DE" sz="1100" kern="1200" dirty="0" smtClean="0"/>
        </a:p>
        <a:p>
          <a:pPr lvl="0" algn="l" defTabSz="889000">
            <a:lnSpc>
              <a:spcPct val="90000"/>
            </a:lnSpc>
            <a:spcBef>
              <a:spcPct val="0"/>
            </a:spcBef>
            <a:spcAft>
              <a:spcPct val="35000"/>
            </a:spcAft>
          </a:pPr>
          <a:endParaRPr lang="de-DE" sz="1100" kern="1200" dirty="0"/>
        </a:p>
      </dsp:txBody>
      <dsp:txXfrm>
        <a:off x="329032" y="2466860"/>
        <a:ext cx="1208339" cy="1946318"/>
      </dsp:txXfrm>
    </dsp:sp>
    <dsp:sp modelId="{E51F9179-0361-7D47-9261-3467F054CE28}">
      <dsp:nvSpPr>
        <dsp:cNvPr id="0" name=""/>
        <dsp:cNvSpPr/>
      </dsp:nvSpPr>
      <dsp:spPr>
        <a:xfrm>
          <a:off x="1683345"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2</a:t>
          </a:r>
          <a:endParaRPr lang="de-DE" sz="2000" kern="1200" dirty="0"/>
        </a:p>
      </dsp:txBody>
      <dsp:txXfrm rot="16200000">
        <a:off x="1047547" y="3102658"/>
        <a:ext cx="1595980" cy="324386"/>
      </dsp:txXfrm>
    </dsp:sp>
    <dsp:sp modelId="{5B4B3540-EB67-0244-A33C-33EE24223FD5}">
      <dsp:nvSpPr>
        <dsp:cNvPr id="0" name=""/>
        <dsp:cNvSpPr/>
      </dsp:nvSpPr>
      <dsp:spPr>
        <a:xfrm rot="5400000">
          <a:off x="1548534"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15B090-7F20-9145-BF2E-0A9D790B9C1C}">
      <dsp:nvSpPr>
        <dsp:cNvPr id="0" name=""/>
        <dsp:cNvSpPr/>
      </dsp:nvSpPr>
      <dsp:spPr>
        <a:xfrm>
          <a:off x="2007731"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lvl="0" algn="ctr" defTabSz="889000">
            <a:lnSpc>
              <a:spcPct val="200000"/>
            </a:lnSpc>
            <a:spcBef>
              <a:spcPct val="0"/>
            </a:spcBef>
            <a:spcAft>
              <a:spcPct val="35000"/>
            </a:spcAft>
          </a:pPr>
          <a:r>
            <a:rPr lang="de-DE" sz="2000" kern="1200" dirty="0" smtClean="0"/>
            <a:t>Ernährung</a:t>
          </a:r>
        </a:p>
        <a:p>
          <a:pPr lvl="0" algn="ctr" defTabSz="889000">
            <a:lnSpc>
              <a:spcPct val="200000"/>
            </a:lnSpc>
            <a:spcBef>
              <a:spcPct val="0"/>
            </a:spcBef>
            <a:spcAft>
              <a:spcPct val="35000"/>
            </a:spcAft>
          </a:pPr>
          <a:r>
            <a:rPr lang="de-DE" sz="2400" kern="1200" dirty="0" smtClean="0"/>
            <a:t>Beratung</a:t>
          </a:r>
          <a:endParaRPr lang="de-DE" sz="2400" kern="1200" dirty="0"/>
        </a:p>
      </dsp:txBody>
      <dsp:txXfrm>
        <a:off x="2007731" y="2466860"/>
        <a:ext cx="1208339" cy="1946318"/>
      </dsp:txXfrm>
    </dsp:sp>
    <dsp:sp modelId="{4368C760-1659-124C-BA65-9D441282D9CD}">
      <dsp:nvSpPr>
        <dsp:cNvPr id="0" name=""/>
        <dsp:cNvSpPr/>
      </dsp:nvSpPr>
      <dsp:spPr>
        <a:xfrm>
          <a:off x="3362044"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a:t>
          </a:r>
          <a:r>
            <a:rPr lang="de-DE" sz="2000" kern="1200" baseline="0" dirty="0" smtClean="0"/>
            <a:t> 3</a:t>
          </a:r>
          <a:endParaRPr lang="de-DE" sz="2000" kern="1200" dirty="0"/>
        </a:p>
      </dsp:txBody>
      <dsp:txXfrm rot="16200000">
        <a:off x="2726247" y="3102658"/>
        <a:ext cx="1595980" cy="324386"/>
      </dsp:txXfrm>
    </dsp:sp>
    <dsp:sp modelId="{42AD1BE8-C954-9543-9200-47F9CA7F7793}">
      <dsp:nvSpPr>
        <dsp:cNvPr id="0" name=""/>
        <dsp:cNvSpPr/>
      </dsp:nvSpPr>
      <dsp:spPr>
        <a:xfrm rot="5400000">
          <a:off x="3227233"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1AA2FD2-3692-1C40-91A6-A756875178BF}">
      <dsp:nvSpPr>
        <dsp:cNvPr id="0" name=""/>
        <dsp:cNvSpPr/>
      </dsp:nvSpPr>
      <dsp:spPr>
        <a:xfrm>
          <a:off x="3686430"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ctr" defTabSz="1066800">
            <a:lnSpc>
              <a:spcPct val="150000"/>
            </a:lnSpc>
            <a:spcBef>
              <a:spcPct val="0"/>
            </a:spcBef>
            <a:spcAft>
              <a:spcPct val="35000"/>
            </a:spcAft>
          </a:pPr>
          <a:r>
            <a:rPr lang="de-DE" sz="2400" kern="1200" dirty="0" smtClean="0"/>
            <a:t>Sport</a:t>
          </a:r>
        </a:p>
        <a:p>
          <a:pPr lvl="0" algn="ctr" defTabSz="1066800">
            <a:lnSpc>
              <a:spcPct val="150000"/>
            </a:lnSpc>
            <a:spcBef>
              <a:spcPct val="0"/>
            </a:spcBef>
            <a:spcAft>
              <a:spcPct val="35000"/>
            </a:spcAft>
          </a:pPr>
          <a:r>
            <a:rPr lang="de-DE" sz="3600" kern="1200" dirty="0" smtClean="0"/>
            <a:t>Coach</a:t>
          </a:r>
          <a:endParaRPr lang="de-DE" sz="3600" kern="1200" dirty="0"/>
        </a:p>
      </dsp:txBody>
      <dsp:txXfrm>
        <a:off x="3686430" y="2466860"/>
        <a:ext cx="1208339" cy="1946318"/>
      </dsp:txXfrm>
    </dsp:sp>
    <dsp:sp modelId="{C7C0A2D2-0A11-1D48-93CC-8240326F8233}">
      <dsp:nvSpPr>
        <dsp:cNvPr id="0" name=""/>
        <dsp:cNvSpPr/>
      </dsp:nvSpPr>
      <dsp:spPr>
        <a:xfrm>
          <a:off x="5040744" y="2460146"/>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4</a:t>
          </a:r>
          <a:endParaRPr lang="de-DE" sz="2000" kern="1200" dirty="0"/>
        </a:p>
      </dsp:txBody>
      <dsp:txXfrm rot="16200000">
        <a:off x="4404946" y="3095943"/>
        <a:ext cx="1595980" cy="324386"/>
      </dsp:txXfrm>
    </dsp:sp>
    <dsp:sp modelId="{75C7E3D0-B5A2-7541-AF12-2472B5B1A21A}">
      <dsp:nvSpPr>
        <dsp:cNvPr id="0" name=""/>
        <dsp:cNvSpPr/>
      </dsp:nvSpPr>
      <dsp:spPr>
        <a:xfrm rot="5400000">
          <a:off x="4905933"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1C6AD0-98CA-C94C-BB72-EF162AF2773C}">
      <dsp:nvSpPr>
        <dsp:cNvPr id="0" name=""/>
        <dsp:cNvSpPr/>
      </dsp:nvSpPr>
      <dsp:spPr>
        <a:xfrm>
          <a:off x="5365130" y="2460146"/>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lvl="0" algn="ctr" defTabSz="844550">
            <a:lnSpc>
              <a:spcPct val="200000"/>
            </a:lnSpc>
            <a:spcBef>
              <a:spcPct val="0"/>
            </a:spcBef>
            <a:spcAft>
              <a:spcPct val="35000"/>
            </a:spcAft>
          </a:pPr>
          <a:r>
            <a:rPr lang="de-DE" sz="1900" kern="1200" dirty="0" smtClean="0"/>
            <a:t>Lifestyle</a:t>
          </a:r>
          <a:endParaRPr lang="de-DE" sz="1900" kern="1200" dirty="0"/>
        </a:p>
        <a:p>
          <a:pPr lvl="0" algn="ctr" defTabSz="844550">
            <a:lnSpc>
              <a:spcPct val="200000"/>
            </a:lnSpc>
            <a:spcBef>
              <a:spcPct val="0"/>
            </a:spcBef>
            <a:spcAft>
              <a:spcPct val="35000"/>
            </a:spcAft>
          </a:pPr>
          <a:r>
            <a:rPr lang="de-DE" sz="1900" kern="1200" dirty="0" smtClean="0"/>
            <a:t>Änderungen</a:t>
          </a:r>
        </a:p>
        <a:p>
          <a:pPr lvl="0" algn="ctr" defTabSz="844550">
            <a:lnSpc>
              <a:spcPct val="130000"/>
            </a:lnSpc>
            <a:spcBef>
              <a:spcPct val="0"/>
            </a:spcBef>
            <a:spcAft>
              <a:spcPct val="35000"/>
            </a:spcAft>
          </a:pPr>
          <a:endParaRPr lang="de-DE" sz="2400" kern="1200" dirty="0"/>
        </a:p>
      </dsp:txBody>
      <dsp:txXfrm>
        <a:off x="5365130" y="2460146"/>
        <a:ext cx="1208339" cy="1946318"/>
      </dsp:txXfrm>
    </dsp:sp>
    <dsp:sp modelId="{2671E2A1-4F0E-7246-9D5B-CAE9AD618271}">
      <dsp:nvSpPr>
        <dsp:cNvPr id="0" name=""/>
        <dsp:cNvSpPr/>
      </dsp:nvSpPr>
      <dsp:spPr>
        <a:xfrm>
          <a:off x="6719443" y="2466860"/>
          <a:ext cx="1621931" cy="1946318"/>
        </a:xfrm>
        <a:prstGeom prst="roundRect">
          <a:avLst>
            <a:gd name="adj" fmla="val 5000"/>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de-DE" sz="2000" kern="1200" dirty="0" smtClean="0"/>
            <a:t>Phase 5</a:t>
          </a:r>
          <a:endParaRPr lang="de-DE" sz="2000" kern="1200" dirty="0"/>
        </a:p>
      </dsp:txBody>
      <dsp:txXfrm rot="16200000">
        <a:off x="6083646" y="3102658"/>
        <a:ext cx="1595980" cy="324386"/>
      </dsp:txXfrm>
    </dsp:sp>
    <dsp:sp modelId="{484058DF-F590-994C-AD3D-8953BA19B209}">
      <dsp:nvSpPr>
        <dsp:cNvPr id="0" name=""/>
        <dsp:cNvSpPr/>
      </dsp:nvSpPr>
      <dsp:spPr>
        <a:xfrm rot="5400000">
          <a:off x="6584632" y="4012623"/>
          <a:ext cx="285841" cy="243289"/>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3642FF-2B3F-3246-9C72-B759D1925704}">
      <dsp:nvSpPr>
        <dsp:cNvPr id="0" name=""/>
        <dsp:cNvSpPr/>
      </dsp:nvSpPr>
      <dsp:spPr>
        <a:xfrm>
          <a:off x="7043829" y="2466860"/>
          <a:ext cx="1208339" cy="1946318"/>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l" defTabSz="1066800">
            <a:lnSpc>
              <a:spcPct val="200000"/>
            </a:lnSpc>
            <a:spcBef>
              <a:spcPct val="0"/>
            </a:spcBef>
            <a:spcAft>
              <a:spcPct val="35000"/>
            </a:spcAft>
          </a:pPr>
          <a:endParaRPr lang="de-DE" sz="2400" kern="1200" dirty="0" smtClean="0"/>
        </a:p>
        <a:p>
          <a:pPr lvl="0" algn="l" defTabSz="1066800">
            <a:lnSpc>
              <a:spcPct val="200000"/>
            </a:lnSpc>
            <a:spcBef>
              <a:spcPct val="0"/>
            </a:spcBef>
            <a:spcAft>
              <a:spcPct val="35000"/>
            </a:spcAft>
          </a:pPr>
          <a:r>
            <a:rPr lang="de-DE" sz="2400" kern="1200" dirty="0" smtClean="0"/>
            <a:t>Feedback</a:t>
          </a:r>
          <a:endParaRPr lang="de-DE" sz="2400" kern="1200" dirty="0"/>
        </a:p>
      </dsp:txBody>
      <dsp:txXfrm>
        <a:off x="7043829" y="2466860"/>
        <a:ext cx="1208339" cy="1946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2C707-CAE2-2C42-9AC0-770D047243FA}">
      <dsp:nvSpPr>
        <dsp:cNvPr id="0" name=""/>
        <dsp:cNvSpPr/>
      </dsp:nvSpPr>
      <dsp:spPr>
        <a:xfrm>
          <a:off x="2113"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Start</a:t>
          </a:r>
          <a:endParaRPr lang="de-DE" sz="2400" kern="1200" dirty="0"/>
        </a:p>
      </dsp:txBody>
      <dsp:txXfrm>
        <a:off x="378239" y="2283500"/>
        <a:ext cx="1128379" cy="752252"/>
      </dsp:txXfrm>
    </dsp:sp>
    <dsp:sp modelId="{E9BC63AD-6670-6745-B0A3-63C4D7EBD404}">
      <dsp:nvSpPr>
        <dsp:cNvPr id="0" name=""/>
        <dsp:cNvSpPr/>
      </dsp:nvSpPr>
      <dsp:spPr>
        <a:xfrm>
          <a:off x="1694681"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Woche 1-4</a:t>
          </a:r>
          <a:endParaRPr lang="de-DE" sz="2400" kern="1200" dirty="0"/>
        </a:p>
      </dsp:txBody>
      <dsp:txXfrm>
        <a:off x="2070807" y="2283500"/>
        <a:ext cx="1128379" cy="752252"/>
      </dsp:txXfrm>
    </dsp:sp>
    <dsp:sp modelId="{C6381122-102B-DA4C-9AFB-571FE581D621}">
      <dsp:nvSpPr>
        <dsp:cNvPr id="0" name=""/>
        <dsp:cNvSpPr/>
      </dsp:nvSpPr>
      <dsp:spPr>
        <a:xfrm>
          <a:off x="3387250"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dirty="0" smtClean="0"/>
            <a:t>Woche 5-8</a:t>
          </a:r>
          <a:endParaRPr lang="de-DE" sz="2400" kern="1200" dirty="0"/>
        </a:p>
      </dsp:txBody>
      <dsp:txXfrm>
        <a:off x="3763376" y="2283500"/>
        <a:ext cx="1128379" cy="752252"/>
      </dsp:txXfrm>
    </dsp:sp>
    <dsp:sp modelId="{6FBACDA7-420C-0A44-A5FB-5C2A468AC30D}">
      <dsp:nvSpPr>
        <dsp:cNvPr id="0" name=""/>
        <dsp:cNvSpPr/>
      </dsp:nvSpPr>
      <dsp:spPr>
        <a:xfrm>
          <a:off x="5079819"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smtClean="0"/>
            <a:t>Woche 9-12</a:t>
          </a:r>
          <a:endParaRPr lang="de-DE" sz="2400" kern="1200" dirty="0"/>
        </a:p>
      </dsp:txBody>
      <dsp:txXfrm>
        <a:off x="5455945" y="2283500"/>
        <a:ext cx="1128379" cy="752252"/>
      </dsp:txXfrm>
    </dsp:sp>
    <dsp:sp modelId="{105AFBFC-C15E-A64A-8A8B-793710A94166}">
      <dsp:nvSpPr>
        <dsp:cNvPr id="0" name=""/>
        <dsp:cNvSpPr/>
      </dsp:nvSpPr>
      <dsp:spPr>
        <a:xfrm>
          <a:off x="6772388" y="2283500"/>
          <a:ext cx="1880631" cy="752252"/>
        </a:xfrm>
        <a:prstGeom prst="chevron">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de-DE" sz="2400" kern="1200" smtClean="0"/>
            <a:t>Woche 13-16</a:t>
          </a:r>
          <a:endParaRPr lang="de-DE" sz="2400" kern="1200" dirty="0"/>
        </a:p>
      </dsp:txBody>
      <dsp:txXfrm>
        <a:off x="7148514" y="2283500"/>
        <a:ext cx="1128379" cy="752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582CB-A2E6-5D45-B460-88EAE5D0DD84}">
      <dsp:nvSpPr>
        <dsp:cNvPr id="0" name=""/>
        <dsp:cNvSpPr/>
      </dsp:nvSpPr>
      <dsp:spPr>
        <a:xfrm>
          <a:off x="2793404" y="68579"/>
          <a:ext cx="3566160" cy="3566160"/>
        </a:xfrm>
        <a:prstGeom prst="ellipse">
          <a:avLst/>
        </a:prstGeom>
        <a:solidFill>
          <a:srgbClr val="5AC825">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endParaRPr lang="de-DE" sz="2400" b="1" kern="1200" dirty="0" smtClean="0">
            <a:latin typeface="Open Sans"/>
            <a:cs typeface="Open Sans"/>
          </a:endParaRPr>
        </a:p>
        <a:p>
          <a:pPr lvl="0" algn="ctr" defTabSz="1066800">
            <a:lnSpc>
              <a:spcPct val="150000"/>
            </a:lnSpc>
            <a:spcBef>
              <a:spcPct val="0"/>
            </a:spcBef>
            <a:spcAft>
              <a:spcPct val="35000"/>
            </a:spcAft>
          </a:pPr>
          <a:r>
            <a:rPr lang="de-DE" sz="2400" b="1" kern="1200" dirty="0" smtClean="0">
              <a:latin typeface="Open Sans"/>
              <a:cs typeface="Open Sans"/>
            </a:rPr>
            <a:t>Nutzer</a:t>
          </a:r>
        </a:p>
        <a:p>
          <a:pPr lvl="0" algn="ctr" defTabSz="1066800">
            <a:lnSpc>
              <a:spcPct val="150000"/>
            </a:lnSpc>
            <a:spcBef>
              <a:spcPct val="0"/>
            </a:spcBef>
            <a:spcAft>
              <a:spcPct val="35000"/>
            </a:spcAft>
          </a:pPr>
          <a:endParaRPr lang="de-DE" sz="2400" b="1" kern="1200" dirty="0">
            <a:latin typeface="Open Sans"/>
            <a:cs typeface="Open Sans"/>
          </a:endParaRPr>
        </a:p>
      </dsp:txBody>
      <dsp:txXfrm>
        <a:off x="3204884" y="548639"/>
        <a:ext cx="2743200" cy="1131570"/>
      </dsp:txXfrm>
    </dsp:sp>
    <dsp:sp modelId="{F75C2EF4-E869-E24D-BFBF-FDE66E4F3254}">
      <dsp:nvSpPr>
        <dsp:cNvPr id="0" name=""/>
        <dsp:cNvSpPr/>
      </dsp:nvSpPr>
      <dsp:spPr>
        <a:xfrm>
          <a:off x="3685417" y="1645919"/>
          <a:ext cx="4936813" cy="3566160"/>
        </a:xfrm>
        <a:prstGeom prst="ellipse">
          <a:avLst/>
        </a:prstGeom>
        <a:solidFill>
          <a:srgbClr val="660066">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r>
            <a:rPr lang="de-DE" sz="2400" b="1" kern="1200" dirty="0" smtClean="0">
              <a:latin typeface="Open Sans"/>
              <a:cs typeface="Open Sans"/>
            </a:rPr>
            <a:t>Verbände</a:t>
          </a:r>
        </a:p>
        <a:p>
          <a:pPr lvl="0" algn="ctr" defTabSz="1066800">
            <a:lnSpc>
              <a:spcPct val="150000"/>
            </a:lnSpc>
            <a:spcBef>
              <a:spcPct val="0"/>
            </a:spcBef>
            <a:spcAft>
              <a:spcPct val="35000"/>
            </a:spcAft>
          </a:pPr>
          <a:r>
            <a:rPr lang="de-DE" sz="1800" b="1" kern="1200" dirty="0" smtClean="0">
              <a:latin typeface="Open Sans"/>
              <a:cs typeface="Open Sans"/>
            </a:rPr>
            <a:t>Krankenkassen</a:t>
          </a:r>
        </a:p>
        <a:p>
          <a:pPr lvl="0" algn="ctr" defTabSz="1066800">
            <a:lnSpc>
              <a:spcPct val="150000"/>
            </a:lnSpc>
            <a:spcBef>
              <a:spcPct val="0"/>
            </a:spcBef>
            <a:spcAft>
              <a:spcPct val="35000"/>
            </a:spcAft>
          </a:pPr>
          <a:r>
            <a:rPr lang="de-DE" sz="1800" b="1" kern="1200" dirty="0" smtClean="0">
              <a:latin typeface="Open Sans"/>
              <a:cs typeface="Open Sans"/>
            </a:rPr>
            <a:t>Rechtsbeistand</a:t>
          </a:r>
          <a:endParaRPr lang="de-DE" sz="1800" b="1" kern="1200" dirty="0">
            <a:latin typeface="Open Sans"/>
            <a:cs typeface="Open Sans"/>
          </a:endParaRPr>
        </a:p>
      </dsp:txBody>
      <dsp:txXfrm>
        <a:off x="6343701" y="2057399"/>
        <a:ext cx="1898774" cy="2743200"/>
      </dsp:txXfrm>
    </dsp:sp>
    <dsp:sp modelId="{8CDF8D4B-44BC-E649-AEF7-24063959D66D}">
      <dsp:nvSpPr>
        <dsp:cNvPr id="0" name=""/>
        <dsp:cNvSpPr/>
      </dsp:nvSpPr>
      <dsp:spPr>
        <a:xfrm>
          <a:off x="2793404" y="3223260"/>
          <a:ext cx="3566160" cy="3566160"/>
        </a:xfrm>
        <a:prstGeom prst="ellipse">
          <a:avLst/>
        </a:prstGeom>
        <a:solidFill>
          <a:schemeClr val="tx1">
            <a:lumMod val="65000"/>
            <a:lumOff val="35000"/>
            <a:alpha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150000"/>
            </a:lnSpc>
            <a:spcBef>
              <a:spcPct val="0"/>
            </a:spcBef>
            <a:spcAft>
              <a:spcPct val="35000"/>
            </a:spcAft>
          </a:pPr>
          <a:r>
            <a:rPr lang="de-DE" sz="2200" b="1" kern="1200" dirty="0" smtClean="0">
              <a:latin typeface="Open Sans"/>
              <a:cs typeface="Open Sans"/>
            </a:rPr>
            <a:t>Diabetesberater</a:t>
          </a:r>
        </a:p>
        <a:p>
          <a:pPr lvl="0" algn="ctr" defTabSz="977900">
            <a:lnSpc>
              <a:spcPct val="150000"/>
            </a:lnSpc>
            <a:spcBef>
              <a:spcPct val="0"/>
            </a:spcBef>
            <a:spcAft>
              <a:spcPct val="35000"/>
            </a:spcAft>
          </a:pPr>
          <a:r>
            <a:rPr lang="de-DE" sz="2200" b="1" kern="1200" dirty="0" smtClean="0">
              <a:latin typeface="Open Sans"/>
              <a:cs typeface="Open Sans"/>
            </a:rPr>
            <a:t>Moderatoren</a:t>
          </a:r>
        </a:p>
      </dsp:txBody>
      <dsp:txXfrm>
        <a:off x="3204884" y="5177789"/>
        <a:ext cx="2743200" cy="1131570"/>
      </dsp:txXfrm>
    </dsp:sp>
    <dsp:sp modelId="{A13B9EF5-A0CD-284A-AC4E-6947CE3434EC}">
      <dsp:nvSpPr>
        <dsp:cNvPr id="0" name=""/>
        <dsp:cNvSpPr/>
      </dsp:nvSpPr>
      <dsp:spPr>
        <a:xfrm>
          <a:off x="521768" y="1645919"/>
          <a:ext cx="4954751" cy="3566160"/>
        </a:xfrm>
        <a:prstGeom prst="ellipse">
          <a:avLst/>
        </a:prstGeom>
        <a:solidFill>
          <a:srgbClr val="1D9AD5">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150000"/>
            </a:lnSpc>
            <a:spcBef>
              <a:spcPct val="0"/>
            </a:spcBef>
            <a:spcAft>
              <a:spcPct val="35000"/>
            </a:spcAft>
          </a:pPr>
          <a:r>
            <a:rPr lang="de-DE" sz="2400" b="1" kern="1200" dirty="0" smtClean="0">
              <a:latin typeface="Open Sans"/>
              <a:cs typeface="Open Sans"/>
            </a:rPr>
            <a:t>Ärzte</a:t>
          </a:r>
        </a:p>
        <a:p>
          <a:pPr lvl="0" algn="ctr" defTabSz="1066800">
            <a:lnSpc>
              <a:spcPct val="150000"/>
            </a:lnSpc>
            <a:spcBef>
              <a:spcPct val="0"/>
            </a:spcBef>
            <a:spcAft>
              <a:spcPct val="35000"/>
            </a:spcAft>
          </a:pPr>
          <a:r>
            <a:rPr lang="de-DE" sz="2200" b="1" kern="1200" dirty="0" smtClean="0">
              <a:latin typeface="Open Sans"/>
              <a:cs typeface="Open Sans"/>
            </a:rPr>
            <a:t>Med. Fachpersonal</a:t>
          </a:r>
          <a:endParaRPr lang="de-DE" sz="2200" b="1" kern="1200" dirty="0">
            <a:latin typeface="Open Sans"/>
            <a:cs typeface="Open Sans"/>
          </a:endParaRPr>
        </a:p>
      </dsp:txBody>
      <dsp:txXfrm>
        <a:off x="902903" y="2057399"/>
        <a:ext cx="1905673" cy="2743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35502-9764-654C-9B16-3AB9F765671D}">
      <dsp:nvSpPr>
        <dsp:cNvPr id="0" name=""/>
        <dsp:cNvSpPr/>
      </dsp:nvSpPr>
      <dsp:spPr>
        <a:xfrm>
          <a:off x="3850873" y="2357972"/>
          <a:ext cx="2881966" cy="2881966"/>
        </a:xfrm>
        <a:prstGeom prst="gear9">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de-DE" sz="2900" b="1" kern="1200" dirty="0" smtClean="0">
              <a:latin typeface="Open Sans"/>
              <a:cs typeface="Open Sans"/>
            </a:rPr>
            <a:t>Vorsorge</a:t>
          </a:r>
          <a:endParaRPr lang="de-DE" sz="2900" b="1" kern="1200" dirty="0">
            <a:latin typeface="Open Sans"/>
            <a:cs typeface="Open Sans"/>
          </a:endParaRPr>
        </a:p>
      </dsp:txBody>
      <dsp:txXfrm>
        <a:off x="4430276" y="3033059"/>
        <a:ext cx="1723160" cy="1481390"/>
      </dsp:txXfrm>
    </dsp:sp>
    <dsp:sp modelId="{0A38C1B3-E58F-9946-959E-66A7814DCA85}">
      <dsp:nvSpPr>
        <dsp:cNvPr id="0" name=""/>
        <dsp:cNvSpPr/>
      </dsp:nvSpPr>
      <dsp:spPr>
        <a:xfrm>
          <a:off x="2174092" y="1676780"/>
          <a:ext cx="2095975" cy="2095975"/>
        </a:xfrm>
        <a:prstGeom prst="gear6">
          <a:avLst/>
        </a:prstGeom>
        <a:solidFill>
          <a:srgbClr val="1D9AD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de-DE" sz="1500" b="1" kern="1200" dirty="0" smtClean="0"/>
            <a:t>Behandlung</a:t>
          </a:r>
          <a:endParaRPr lang="de-DE" sz="1500" b="1" kern="1200" dirty="0"/>
        </a:p>
      </dsp:txBody>
      <dsp:txXfrm>
        <a:off x="2701760" y="2207637"/>
        <a:ext cx="1040639" cy="1034261"/>
      </dsp:txXfrm>
    </dsp:sp>
    <dsp:sp modelId="{F747F144-7B25-B746-BEAC-3F5EB1D0F6B5}">
      <dsp:nvSpPr>
        <dsp:cNvPr id="0" name=""/>
        <dsp:cNvSpPr/>
      </dsp:nvSpPr>
      <dsp:spPr>
        <a:xfrm rot="20700000">
          <a:off x="3348052" y="230771"/>
          <a:ext cx="2053628" cy="2053628"/>
        </a:xfrm>
        <a:prstGeom prst="gear6">
          <a:avLst/>
        </a:prstGeom>
        <a:solidFill>
          <a:srgbClr val="5AC8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de-DE" sz="1600" b="1" kern="1200" dirty="0" smtClean="0">
              <a:latin typeface="Open Sans"/>
              <a:cs typeface="Open Sans"/>
            </a:rPr>
            <a:t>Nachsorge</a:t>
          </a:r>
          <a:endParaRPr lang="de-DE" sz="1600" b="1" kern="1200" dirty="0">
            <a:latin typeface="Open Sans"/>
            <a:cs typeface="Open Sans"/>
          </a:endParaRPr>
        </a:p>
      </dsp:txBody>
      <dsp:txXfrm rot="-20700000">
        <a:off x="3798473" y="681192"/>
        <a:ext cx="1152786" cy="1152786"/>
      </dsp:txXfrm>
    </dsp:sp>
    <dsp:sp modelId="{B8BFE0B5-26E6-2647-8F08-EED9D9241CC3}">
      <dsp:nvSpPr>
        <dsp:cNvPr id="0" name=""/>
        <dsp:cNvSpPr/>
      </dsp:nvSpPr>
      <dsp:spPr>
        <a:xfrm>
          <a:off x="3640918" y="1916432"/>
          <a:ext cx="3688917" cy="3688917"/>
        </a:xfrm>
        <a:prstGeom prst="circularArrow">
          <a:avLst>
            <a:gd name="adj1" fmla="val 4688"/>
            <a:gd name="adj2" fmla="val 299029"/>
            <a:gd name="adj3" fmla="val 2536531"/>
            <a:gd name="adj4" fmla="val 15818083"/>
            <a:gd name="adj5" fmla="val 5469"/>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FD999C-D9B4-0648-B6CA-CEA5E8D90C72}">
      <dsp:nvSpPr>
        <dsp:cNvPr id="0" name=""/>
        <dsp:cNvSpPr/>
      </dsp:nvSpPr>
      <dsp:spPr>
        <a:xfrm>
          <a:off x="1802899" y="1208532"/>
          <a:ext cx="2680228" cy="2680228"/>
        </a:xfrm>
        <a:prstGeom prst="leftCircularArrow">
          <a:avLst>
            <a:gd name="adj1" fmla="val 6452"/>
            <a:gd name="adj2" fmla="val 429999"/>
            <a:gd name="adj3" fmla="val 10489124"/>
            <a:gd name="adj4" fmla="val 14837806"/>
            <a:gd name="adj5" fmla="val 7527"/>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0D7235-4961-474A-9F34-0F0A4B716F71}">
      <dsp:nvSpPr>
        <dsp:cNvPr id="0" name=""/>
        <dsp:cNvSpPr/>
      </dsp:nvSpPr>
      <dsp:spPr>
        <a:xfrm>
          <a:off x="2873027" y="-223537"/>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CE127D-B77E-DB4F-A6BB-63F4F4749650}" type="datetimeFigureOut">
              <a:rPr lang="de-DE" smtClean="0"/>
              <a:t>13.02.15</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74484F-E7D5-134E-818F-6789F3E2BEC2}" type="slidenum">
              <a:rPr lang="de-DE" smtClean="0"/>
              <a:t>‹Nr.›</a:t>
            </a:fld>
            <a:endParaRPr lang="de-DE"/>
          </a:p>
        </p:txBody>
      </p:sp>
    </p:spTree>
    <p:extLst>
      <p:ext uri="{BB962C8B-B14F-4D97-AF65-F5344CB8AC3E}">
        <p14:creationId xmlns:p14="http://schemas.microsoft.com/office/powerpoint/2010/main" val="234464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54AE7-0184-0847-9CA5-7AF989199985}" type="datetimeFigureOut">
              <a:rPr lang="de-DE" smtClean="0"/>
              <a:t>13.02.15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29EC93-907B-474F-8FE8-3EBC71D39E09}" type="slidenum">
              <a:rPr lang="de-DE" smtClean="0"/>
              <a:t>‹Nr.›</a:t>
            </a:fld>
            <a:endParaRPr lang="de-DE"/>
          </a:p>
        </p:txBody>
      </p:sp>
    </p:spTree>
    <p:extLst>
      <p:ext uri="{BB962C8B-B14F-4D97-AF65-F5344CB8AC3E}">
        <p14:creationId xmlns:p14="http://schemas.microsoft.com/office/powerpoint/2010/main" val="38823807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de.wikipedia.org/wiki/Integrierter_Schaltkrei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Therapeutische Ansätze</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5</a:t>
            </a:fld>
            <a:endParaRPr lang="de-DE"/>
          </a:p>
        </p:txBody>
      </p:sp>
    </p:spTree>
    <p:extLst>
      <p:ext uri="{BB962C8B-B14F-4D97-AF65-F5344CB8AC3E}">
        <p14:creationId xmlns:p14="http://schemas.microsoft.com/office/powerpoint/2010/main" val="101687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Gerät wird direkt auf die Haut geklebt,</a:t>
            </a:r>
            <a:r>
              <a:rPr lang="de-DE" baseline="0" dirty="0" smtClean="0"/>
              <a:t> wasserdicht, 25g Gewicht, 1,4cm Höhe, automatisierte </a:t>
            </a:r>
            <a:r>
              <a:rPr lang="de-DE" baseline="0" dirty="0" err="1" smtClean="0"/>
              <a:t>Kanülenführung</a:t>
            </a:r>
            <a:r>
              <a:rPr lang="de-DE" baseline="0" dirty="0" smtClean="0"/>
              <a:t> auf Knopfdruck, integriertes BZ-Messgerät</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42</a:t>
            </a:fld>
            <a:endParaRPr lang="de-DE"/>
          </a:p>
        </p:txBody>
      </p:sp>
    </p:spTree>
    <p:extLst>
      <p:ext uri="{BB962C8B-B14F-4D97-AF65-F5344CB8AC3E}">
        <p14:creationId xmlns:p14="http://schemas.microsoft.com/office/powerpoint/2010/main" val="126584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2 Schichten: 1 Sensor</a:t>
            </a:r>
            <a:r>
              <a:rPr lang="de-DE" baseline="0" dirty="0" smtClean="0"/>
              <a:t> &amp; 1 </a:t>
            </a:r>
            <a:r>
              <a:rPr lang="de-DE" baseline="0" dirty="0" err="1" smtClean="0"/>
              <a:t>Funkchip</a:t>
            </a:r>
            <a:r>
              <a:rPr lang="de-DE" baseline="0" dirty="0" smtClean="0"/>
              <a:t>, Funkantenne dünner als das menschliche Haar</a:t>
            </a:r>
          </a:p>
          <a:p>
            <a:r>
              <a:rPr lang="de-DE" baseline="0" dirty="0" smtClean="0"/>
              <a:t>Messung der </a:t>
            </a:r>
            <a:r>
              <a:rPr lang="de-DE" baseline="0" dirty="0" err="1" smtClean="0"/>
              <a:t>Glc</a:t>
            </a:r>
            <a:r>
              <a:rPr lang="de-DE" baseline="0" dirty="0" smtClean="0"/>
              <a:t>-Konz. in der Tränenflüssigkeit jede sec</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44</a:t>
            </a:fld>
            <a:endParaRPr lang="de-DE"/>
          </a:p>
        </p:txBody>
      </p:sp>
    </p:spTree>
    <p:extLst>
      <p:ext uri="{BB962C8B-B14F-4D97-AF65-F5344CB8AC3E}">
        <p14:creationId xmlns:p14="http://schemas.microsoft.com/office/powerpoint/2010/main" val="189820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Fraunhofer-Institut: Biosensor: Messung der </a:t>
            </a:r>
            <a:r>
              <a:rPr lang="de-DE" dirty="0" err="1" smtClean="0"/>
              <a:t>Glc</a:t>
            </a:r>
            <a:r>
              <a:rPr lang="de-DE" dirty="0" smtClean="0"/>
              <a:t>-Konz. über Schweiß</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45</a:t>
            </a:fld>
            <a:endParaRPr lang="de-DE"/>
          </a:p>
        </p:txBody>
      </p:sp>
    </p:spTree>
    <p:extLst>
      <p:ext uri="{BB962C8B-B14F-4D97-AF65-F5344CB8AC3E}">
        <p14:creationId xmlns:p14="http://schemas.microsoft.com/office/powerpoint/2010/main" val="287576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13</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Blutzuckermessgerät</a:t>
            </a:r>
            <a:r>
              <a:rPr lang="de-DE" baseline="0" dirty="0" smtClean="0"/>
              <a:t> mit Datenübertragungsschnittstelle zum Smartphone.</a:t>
            </a:r>
            <a:endParaRPr lang="de-DE" dirty="0" smtClean="0"/>
          </a:p>
          <a:p>
            <a:r>
              <a:rPr lang="de-DE" dirty="0" smtClean="0"/>
              <a:t>Erfasste Daten können via</a:t>
            </a:r>
            <a:r>
              <a:rPr lang="de-DE" baseline="0" dirty="0" smtClean="0"/>
              <a:t> Mail / Datenpaket weitergeleitet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15</a:t>
            </a:fld>
            <a:endParaRPr lang="de-DE"/>
          </a:p>
        </p:txBody>
      </p:sp>
    </p:spTree>
    <p:extLst>
      <p:ext uri="{BB962C8B-B14F-4D97-AF65-F5344CB8AC3E}">
        <p14:creationId xmlns:p14="http://schemas.microsoft.com/office/powerpoint/2010/main" val="1060909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22</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a:t>
            </a:r>
            <a:r>
              <a:rPr lang="de-DE" b="1" dirty="0" err="1" smtClean="0"/>
              <a:t>mooresche</a:t>
            </a:r>
            <a:r>
              <a:rPr lang="de-DE" b="1" dirty="0" smtClean="0"/>
              <a:t> Gesetz</a:t>
            </a:r>
            <a:r>
              <a:rPr lang="de-DE" dirty="0" smtClean="0"/>
              <a:t> besagt, dass sich die Komplexität </a:t>
            </a:r>
            <a:r>
              <a:rPr lang="de-DE" dirty="0" smtClean="0">
                <a:hlinkClick r:id="rId3" tooltip="Integrierter Schaltkreis"/>
              </a:rPr>
              <a:t>integrierter Schaltkreise</a:t>
            </a:r>
            <a:r>
              <a:rPr lang="de-DE" dirty="0" smtClean="0"/>
              <a:t> mit minimalen Komponentenkosten regelmäßig verdoppelt; je nach Quelle werden 12 bis 24 Monate als Zeitraum genannt.</a:t>
            </a:r>
          </a:p>
        </p:txBody>
      </p:sp>
      <p:sp>
        <p:nvSpPr>
          <p:cNvPr id="4" name="Foliennummernplatzhalter 3"/>
          <p:cNvSpPr>
            <a:spLocks noGrp="1"/>
          </p:cNvSpPr>
          <p:nvPr>
            <p:ph type="sldNum" sz="quarter" idx="10"/>
          </p:nvPr>
        </p:nvSpPr>
        <p:spPr/>
        <p:txBody>
          <a:bodyPr/>
          <a:lstStyle/>
          <a:p>
            <a:fld id="{B529EC93-907B-474F-8FE8-3EBC71D39E09}" type="slidenum">
              <a:rPr lang="de-DE" smtClean="0"/>
              <a:t>37</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38</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Entdeckung des Insulins:</a:t>
            </a:r>
            <a:r>
              <a:rPr lang="de-DE" baseline="0" dirty="0" smtClean="0"/>
              <a:t> 1921; seit 1922 subkutane Verabreichung unverändert</a:t>
            </a:r>
            <a:endParaRPr lang="de-DE" dirty="0" smtClean="0"/>
          </a:p>
          <a:p>
            <a:r>
              <a:rPr lang="de-DE" dirty="0" smtClean="0"/>
              <a:t>Glasspritzen (seit über 250 Jahren im Gebrauch),</a:t>
            </a:r>
            <a:r>
              <a:rPr lang="de-DE" baseline="0" dirty="0" smtClean="0"/>
              <a:t> müssen immer wieder sterilisiert werden, können zerbrechen, bei längeren Reisen werden sie in Behältern mit Alkohol verwahrt, die Spritzen selbst mussten von Zeit zu Zeit mit einem Wetzstein oder einer Nagelfeile geschliffen werden.</a:t>
            </a:r>
          </a:p>
          <a:p>
            <a:r>
              <a:rPr lang="de-DE" baseline="0" dirty="0" smtClean="0"/>
              <a:t>Ab den 30er Jahren gibt es Injektionshilfen in Form von Injektoren, die über Federkraft funktionieren und bei denen die Injektionstiefe eingestellt werden kann. Mitte der 70er Jahre kommen Plastikspritzen, Mitte der 80er Pens auf den Markt.</a:t>
            </a:r>
          </a:p>
          <a:p>
            <a:r>
              <a:rPr lang="de-DE" baseline="0" dirty="0" smtClean="0"/>
              <a:t>1999 nadelloses Injektionssystem, Injektion erfolgt durch Luftdruck (lauter Knall, blaue Flecken, zu kostspielig, wird heutzutage noch in der Zahnmedizin in den USA verwendet)</a:t>
            </a:r>
          </a:p>
          <a:p>
            <a:r>
              <a:rPr lang="de-DE" baseline="0" dirty="0" smtClean="0"/>
              <a:t>2006 Inhalationsgerät für Insulinblister (zu hohe Kosten, Produktion eingestellt)</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B529EC93-907B-474F-8FE8-3EBC71D39E09}" type="slidenum">
              <a:rPr lang="de-DE" smtClean="0"/>
              <a:t>39</a:t>
            </a:fld>
            <a:endParaRPr lang="de-DE"/>
          </a:p>
        </p:txBody>
      </p:sp>
    </p:spTree>
    <p:extLst>
      <p:ext uri="{BB962C8B-B14F-4D97-AF65-F5344CB8AC3E}">
        <p14:creationId xmlns:p14="http://schemas.microsoft.com/office/powerpoint/2010/main" val="216057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smtClean="0">
                <a:effectLst/>
              </a:rPr>
              <a:t>Colorimeter</a:t>
            </a:r>
            <a:r>
              <a:rPr lang="de-DE" sz="1200" dirty="0" smtClean="0">
                <a:effectLst/>
              </a:rPr>
              <a:t> (um 1900), unter Verwendung eines Viertel Liter Blutes, BZ-Bestimmung durch Prismen, Lichtdrehung, Farbvergleiche durch Farbkeile oder Farbscheiben.</a:t>
            </a:r>
          </a:p>
          <a:p>
            <a:r>
              <a:rPr lang="de-DE" sz="1200" dirty="0" smtClean="0">
                <a:effectLst/>
              </a:rPr>
              <a:t>Ende der 20er Jahre neue Version des Kolorimeter</a:t>
            </a:r>
            <a:r>
              <a:rPr lang="de-DE" sz="1200" baseline="0" dirty="0" smtClean="0">
                <a:effectLst/>
              </a:rPr>
              <a:t> mit deutlich weniger Blut aber </a:t>
            </a:r>
            <a:r>
              <a:rPr lang="de-DE" sz="1200" dirty="0" smtClean="0">
                <a:effectLst/>
              </a:rPr>
              <a:t>beträchtlicher Aufwand durch Mischung der Probe mit einer Vielzahl von Chemikalien. Filtrieren, Aufkochen, Abkühlphase.</a:t>
            </a:r>
          </a:p>
          <a:p>
            <a:r>
              <a:rPr lang="de-DE" sz="1200" dirty="0" smtClean="0">
                <a:effectLst/>
              </a:rPr>
              <a:t>1950 Verwendung des </a:t>
            </a:r>
            <a:r>
              <a:rPr lang="de-DE" sz="1200" dirty="0" err="1" smtClean="0">
                <a:effectLst/>
              </a:rPr>
              <a:t>Pikrators</a:t>
            </a:r>
            <a:r>
              <a:rPr lang="de-DE" sz="1200" dirty="0" smtClean="0">
                <a:effectLst/>
              </a:rPr>
              <a:t>,</a:t>
            </a:r>
            <a:r>
              <a:rPr lang="de-DE" sz="1200" baseline="0" dirty="0" smtClean="0">
                <a:effectLst/>
              </a:rPr>
              <a:t> </a:t>
            </a:r>
            <a:r>
              <a:rPr lang="de-DE" sz="1200" dirty="0" smtClean="0">
                <a:effectLst/>
              </a:rPr>
              <a:t>Schnellverfahren von 7-10 Minuten. Die benötigte Blutmenge ist 0,1 ccm. Die Blutzuckertabelle zeigt den Messbereich von 150-877 mg% auf.</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40</a:t>
            </a:fld>
            <a:endParaRPr lang="de-DE"/>
          </a:p>
        </p:txBody>
      </p:sp>
    </p:spTree>
    <p:extLst>
      <p:ext uri="{BB962C8B-B14F-4D97-AF65-F5344CB8AC3E}">
        <p14:creationId xmlns:p14="http://schemas.microsoft.com/office/powerpoint/2010/main" val="112560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Innovativ: Neben</a:t>
            </a:r>
            <a:r>
              <a:rPr lang="de-DE" baseline="0" dirty="0" smtClean="0"/>
              <a:t> der Abgabe von Insulin kann auch </a:t>
            </a:r>
            <a:r>
              <a:rPr lang="de-DE" baseline="0" dirty="0" err="1" smtClean="0"/>
              <a:t>Glucagon</a:t>
            </a:r>
            <a:r>
              <a:rPr lang="de-DE" baseline="0" dirty="0" smtClean="0"/>
              <a:t> injiziert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41</a:t>
            </a:fld>
            <a:endParaRPr lang="de-DE"/>
          </a:p>
        </p:txBody>
      </p:sp>
    </p:spTree>
    <p:extLst>
      <p:ext uri="{BB962C8B-B14F-4D97-AF65-F5344CB8AC3E}">
        <p14:creationId xmlns:p14="http://schemas.microsoft.com/office/powerpoint/2010/main" val="52129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Mastertitelformat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13.02.15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8825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13.02.15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06489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13.02.15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392926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13.02.15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82684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p:txBody>
          <a:bodyPr/>
          <a:lstStyle/>
          <a:p>
            <a:fld id="{AD99A89F-C10C-C042-B592-16C0D861578A}" type="datetimeFigureOut">
              <a:rPr lang="de-DE" smtClean="0"/>
              <a:t>13.02.15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4100541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D99A89F-C10C-C042-B592-16C0D861578A}" type="datetimeFigureOut">
              <a:rPr lang="de-DE" smtClean="0"/>
              <a:t>13.02.15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9028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AD99A89F-C10C-C042-B592-16C0D861578A}" type="datetimeFigureOut">
              <a:rPr lang="de-DE" smtClean="0"/>
              <a:t>13.02.15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1594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2"/>
          <p:cNvSpPr>
            <a:spLocks noGrp="1"/>
          </p:cNvSpPr>
          <p:nvPr>
            <p:ph type="dt" sz="half" idx="10"/>
          </p:nvPr>
        </p:nvSpPr>
        <p:spPr/>
        <p:txBody>
          <a:bodyPr/>
          <a:lstStyle/>
          <a:p>
            <a:fld id="{AD99A89F-C10C-C042-B592-16C0D861578A}" type="datetimeFigureOut">
              <a:rPr lang="de-DE" smtClean="0"/>
              <a:t>13.02.15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14666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99A89F-C10C-C042-B592-16C0D861578A}" type="datetimeFigureOut">
              <a:rPr lang="de-DE" smtClean="0"/>
              <a:t>13.02.15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1662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13.02.15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70622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13.02.15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6231096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Mastertitelformat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9A89F-C10C-C042-B592-16C0D861578A}" type="datetimeFigureOut">
              <a:rPr lang="de-DE" smtClean="0"/>
              <a:t>13.02.15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407E-A422-E94C-8DC6-69DD2AF80F40}" type="slidenum">
              <a:rPr lang="de-DE" smtClean="0"/>
              <a:t>‹Nr.›</a:t>
            </a:fld>
            <a:endParaRPr lang="de-DE"/>
          </a:p>
        </p:txBody>
      </p:sp>
    </p:spTree>
    <p:extLst>
      <p:ext uri="{BB962C8B-B14F-4D97-AF65-F5344CB8AC3E}">
        <p14:creationId xmlns:p14="http://schemas.microsoft.com/office/powerpoint/2010/main" val="386038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g"/><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png"/><Relationship Id="rId9"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4" Type="http://schemas.openxmlformats.org/officeDocument/2006/relationships/image" Target="../media/image38.gif"/><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43.png"/><Relationship Id="rId8" Type="http://schemas.openxmlformats.org/officeDocument/2006/relationships/image" Target="../media/image44.jp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gif"/><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5" Type="http://schemas.openxmlformats.org/officeDocument/2006/relationships/image" Target="../media/image51.jpg"/><Relationship Id="rId6" Type="http://schemas.openxmlformats.org/officeDocument/2006/relationships/image" Target="../media/image52.jpg"/><Relationship Id="rId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48.jp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54.jpg"/></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16.jpg"/><Relationship Id="rId7" Type="http://schemas.openxmlformats.org/officeDocument/2006/relationships/image" Target="../media/image59.jpg"/><Relationship Id="rId8" Type="http://schemas.openxmlformats.org/officeDocument/2006/relationships/image" Target="../media/image60.jpg"/><Relationship Id="rId9" Type="http://schemas.openxmlformats.org/officeDocument/2006/relationships/image" Target="../media/image61.jpg"/><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55.jp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6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66.jpg"/><Relationship Id="rId5" Type="http://schemas.openxmlformats.org/officeDocument/2006/relationships/image" Target="../media/image67.jpg"/><Relationship Id="rId6" Type="http://schemas.openxmlformats.org/officeDocument/2006/relationships/image" Target="../media/image68.jpg"/><Relationship Id="rId7" Type="http://schemas.openxmlformats.org/officeDocument/2006/relationships/image" Target="../media/image69.jpg"/><Relationship Id="rId8"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71.jpg"/><Relationship Id="rId5" Type="http://schemas.openxmlformats.org/officeDocument/2006/relationships/image" Target="../media/image72.jpg"/><Relationship Id="rId6" Type="http://schemas.openxmlformats.org/officeDocument/2006/relationships/image" Target="../media/image73.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74.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75.jpg"/><Relationship Id="rId5" Type="http://schemas.openxmlformats.org/officeDocument/2006/relationships/image" Target="../media/image76.jpg"/><Relationship Id="rId6" Type="http://schemas.openxmlformats.org/officeDocument/2006/relationships/image" Target="../media/image77.jpg"/><Relationship Id="rId7" Type="http://schemas.openxmlformats.org/officeDocument/2006/relationships/image" Target="../media/image78.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80.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jpg"/><Relationship Id="rId9"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png"/><Relationship Id="rId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PaintStrokes trans="28000" intensity="1"/>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feld 1"/>
          <p:cNvSpPr txBox="1"/>
          <p:nvPr/>
        </p:nvSpPr>
        <p:spPr>
          <a:xfrm>
            <a:off x="4660037" y="344102"/>
            <a:ext cx="3965549" cy="1446550"/>
          </a:xfrm>
          <a:prstGeom prst="rect">
            <a:avLst/>
          </a:prstGeom>
          <a:noFill/>
        </p:spPr>
        <p:txBody>
          <a:bodyPr wrap="none" rtlCol="0">
            <a:spAutoFit/>
          </a:bodyPr>
          <a:lstStyle/>
          <a:p>
            <a:r>
              <a:rPr lang="de-DE" sz="6000" dirty="0" smtClean="0">
                <a:latin typeface="Open Sans"/>
                <a:cs typeface="Open Sans"/>
              </a:rPr>
              <a:t>JUVANTIS</a:t>
            </a:r>
          </a:p>
          <a:p>
            <a:pPr>
              <a:lnSpc>
                <a:spcPct val="120000"/>
              </a:lnSpc>
            </a:pPr>
            <a:r>
              <a:rPr lang="de-DE" sz="2400" dirty="0" smtClean="0">
                <a:latin typeface="Open Sans"/>
                <a:cs typeface="Open Sans"/>
              </a:rPr>
              <a:t>Die Gesundheitsplattform</a:t>
            </a:r>
          </a:p>
        </p:txBody>
      </p:sp>
      <p:sp>
        <p:nvSpPr>
          <p:cNvPr id="3" name="Textfeld 2"/>
          <p:cNvSpPr txBox="1"/>
          <p:nvPr/>
        </p:nvSpPr>
        <p:spPr>
          <a:xfrm>
            <a:off x="1511302" y="4419653"/>
            <a:ext cx="2236510" cy="1785104"/>
          </a:xfrm>
          <a:prstGeom prst="rect">
            <a:avLst/>
          </a:prstGeom>
          <a:noFill/>
        </p:spPr>
        <p:txBody>
          <a:bodyPr wrap="none" rtlCol="0">
            <a:spAutoFit/>
          </a:bodyPr>
          <a:lstStyle/>
          <a:p>
            <a:pPr>
              <a:lnSpc>
                <a:spcPct val="150000"/>
              </a:lnSpc>
            </a:pPr>
            <a:r>
              <a:rPr lang="de-DE" dirty="0" smtClean="0">
                <a:latin typeface="Open Sans"/>
                <a:cs typeface="Open Sans"/>
              </a:rPr>
              <a:t>Dr. S. Stracke, MBA</a:t>
            </a:r>
          </a:p>
          <a:p>
            <a:pPr>
              <a:lnSpc>
                <a:spcPct val="150000"/>
              </a:lnSpc>
            </a:pPr>
            <a:r>
              <a:rPr lang="de-DE" sz="1200" dirty="0" smtClean="0">
                <a:latin typeface="Open Sans"/>
                <a:cs typeface="Open Sans"/>
              </a:rPr>
              <a:t>Internist, Gesundheitsökonom</a:t>
            </a:r>
          </a:p>
          <a:p>
            <a:pPr>
              <a:lnSpc>
                <a:spcPct val="150000"/>
              </a:lnSpc>
            </a:pPr>
            <a:r>
              <a:rPr lang="de-DE" sz="1200" dirty="0" smtClean="0">
                <a:latin typeface="Open Sans"/>
                <a:cs typeface="Open Sans"/>
              </a:rPr>
              <a:t>GF Sanexio GmbH &amp; Co. KG</a:t>
            </a:r>
          </a:p>
          <a:p>
            <a:pPr>
              <a:lnSpc>
                <a:spcPct val="150000"/>
              </a:lnSpc>
            </a:pPr>
            <a:endParaRPr lang="de-DE" sz="800" dirty="0">
              <a:latin typeface="Open Sans"/>
              <a:cs typeface="Open Sans"/>
            </a:endParaRPr>
          </a:p>
          <a:p>
            <a:pPr>
              <a:lnSpc>
                <a:spcPct val="150000"/>
              </a:lnSpc>
            </a:pPr>
            <a:r>
              <a:rPr lang="de-DE" sz="1200" dirty="0" err="1" smtClean="0">
                <a:latin typeface="Open Sans"/>
                <a:cs typeface="Open Sans"/>
              </a:rPr>
              <a:t>Gauguinweg</a:t>
            </a:r>
            <a:r>
              <a:rPr lang="de-DE" sz="1200" dirty="0" smtClean="0">
                <a:latin typeface="Open Sans"/>
                <a:cs typeface="Open Sans"/>
              </a:rPr>
              <a:t> 23</a:t>
            </a:r>
          </a:p>
          <a:p>
            <a:pPr>
              <a:lnSpc>
                <a:spcPct val="150000"/>
              </a:lnSpc>
            </a:pPr>
            <a:r>
              <a:rPr lang="de-DE" sz="1200" dirty="0" smtClean="0">
                <a:latin typeface="Open Sans"/>
                <a:cs typeface="Open Sans"/>
              </a:rPr>
              <a:t>60438 Frankfurt am Main</a:t>
            </a:r>
            <a:endParaRPr lang="de-DE" sz="1200" dirty="0">
              <a:latin typeface="Open Sans"/>
              <a:cs typeface="Open Sans"/>
            </a:endParaRPr>
          </a:p>
        </p:txBody>
      </p:sp>
      <p:sp>
        <p:nvSpPr>
          <p:cNvPr id="6" name="Textfeld 5"/>
          <p:cNvSpPr txBox="1"/>
          <p:nvPr/>
        </p:nvSpPr>
        <p:spPr>
          <a:xfrm>
            <a:off x="5484061" y="4419653"/>
            <a:ext cx="2832025" cy="1785104"/>
          </a:xfrm>
          <a:prstGeom prst="rect">
            <a:avLst/>
          </a:prstGeom>
          <a:noFill/>
        </p:spPr>
        <p:txBody>
          <a:bodyPr wrap="none" rtlCol="0">
            <a:spAutoFit/>
          </a:bodyPr>
          <a:lstStyle/>
          <a:p>
            <a:pPr>
              <a:lnSpc>
                <a:spcPct val="150000"/>
              </a:lnSpc>
            </a:pPr>
            <a:r>
              <a:rPr lang="de-DE" dirty="0" smtClean="0">
                <a:latin typeface="Open Sans"/>
                <a:cs typeface="Open Sans"/>
              </a:rPr>
              <a:t>T. </a:t>
            </a:r>
            <a:r>
              <a:rPr lang="de-DE" dirty="0" err="1" smtClean="0">
                <a:latin typeface="Open Sans"/>
                <a:cs typeface="Open Sans"/>
              </a:rPr>
              <a:t>Kohlweyer</a:t>
            </a:r>
            <a:endParaRPr lang="de-DE" dirty="0" smtClean="0">
              <a:latin typeface="Open Sans"/>
              <a:cs typeface="Open Sans"/>
            </a:endParaRPr>
          </a:p>
          <a:p>
            <a:pPr>
              <a:lnSpc>
                <a:spcPct val="150000"/>
              </a:lnSpc>
            </a:pPr>
            <a:r>
              <a:rPr lang="de-DE" sz="1200" dirty="0" smtClean="0">
                <a:latin typeface="Open Sans"/>
                <a:cs typeface="Open Sans"/>
              </a:rPr>
              <a:t>Medienkaufmann</a:t>
            </a:r>
          </a:p>
          <a:p>
            <a:pPr>
              <a:lnSpc>
                <a:spcPct val="150000"/>
              </a:lnSpc>
            </a:pPr>
            <a:r>
              <a:rPr lang="de-DE" sz="1200" dirty="0" smtClean="0">
                <a:latin typeface="Open Sans"/>
                <a:cs typeface="Open Sans"/>
              </a:rPr>
              <a:t>Entwicklung &amp; Design </a:t>
            </a:r>
            <a:r>
              <a:rPr lang="de-DE" sz="1200" dirty="0" err="1" smtClean="0">
                <a:latin typeface="Open Sans"/>
                <a:cs typeface="Open Sans"/>
              </a:rPr>
              <a:t>Sanexio</a:t>
            </a:r>
            <a:r>
              <a:rPr lang="de-DE" sz="1200" dirty="0" smtClean="0">
                <a:latin typeface="Open Sans"/>
                <a:cs typeface="Open Sans"/>
              </a:rPr>
              <a:t> GmbH</a:t>
            </a:r>
            <a:endParaRPr lang="de-DE" sz="800" dirty="0">
              <a:latin typeface="Open Sans"/>
              <a:cs typeface="Open Sans"/>
            </a:endParaRPr>
          </a:p>
          <a:p>
            <a:pPr>
              <a:lnSpc>
                <a:spcPct val="150000"/>
              </a:lnSpc>
            </a:pPr>
            <a:endParaRPr lang="de-DE" sz="800" dirty="0" smtClean="0">
              <a:latin typeface="Open Sans"/>
              <a:cs typeface="Open Sans"/>
            </a:endParaRPr>
          </a:p>
          <a:p>
            <a:pPr>
              <a:lnSpc>
                <a:spcPct val="150000"/>
              </a:lnSpc>
            </a:pPr>
            <a:r>
              <a:rPr lang="de-DE" sz="1200" dirty="0" smtClean="0">
                <a:latin typeface="Open Sans"/>
                <a:cs typeface="Open Sans"/>
              </a:rPr>
              <a:t>Steingasse 4</a:t>
            </a:r>
          </a:p>
          <a:p>
            <a:pPr>
              <a:lnSpc>
                <a:spcPct val="150000"/>
              </a:lnSpc>
            </a:pPr>
            <a:r>
              <a:rPr lang="de-DE" sz="1200" dirty="0" smtClean="0">
                <a:latin typeface="Open Sans"/>
                <a:cs typeface="Open Sans"/>
              </a:rPr>
              <a:t>65183 Wiesbaden</a:t>
            </a:r>
            <a:endParaRPr lang="de-DE" sz="1200" dirty="0">
              <a:latin typeface="Open Sans"/>
              <a:cs typeface="Open Sans"/>
            </a:endParaRPr>
          </a:p>
        </p:txBody>
      </p:sp>
      <p:pic>
        <p:nvPicPr>
          <p:cNvPr id="4" name="Bild 3" descr="juvant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210" y="559906"/>
            <a:ext cx="1148191" cy="1148191"/>
          </a:xfrm>
          <a:prstGeom prst="rect">
            <a:avLst/>
          </a:prstGeom>
        </p:spPr>
      </p:pic>
      <p:pic>
        <p:nvPicPr>
          <p:cNvPr id="5" name="Bild 4" descr="qr-logo_sanexio.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872" y="2493516"/>
            <a:ext cx="1668993" cy="1668993"/>
          </a:xfrm>
          <a:prstGeom prst="rect">
            <a:avLst/>
          </a:prstGeom>
        </p:spPr>
      </p:pic>
    </p:spTree>
    <p:extLst>
      <p:ext uri="{BB962C8B-B14F-4D97-AF65-F5344CB8AC3E}">
        <p14:creationId xmlns:p14="http://schemas.microsoft.com/office/powerpoint/2010/main" val="37769093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98201" cy="523220"/>
          </a:xfrm>
          <a:prstGeom prst="rect">
            <a:avLst/>
          </a:prstGeom>
          <a:noFill/>
        </p:spPr>
        <p:txBody>
          <a:bodyPr wrap="none" rtlCol="0">
            <a:spAutoFit/>
          </a:bodyPr>
          <a:lstStyle/>
          <a:p>
            <a:r>
              <a:rPr lang="de-DE" sz="2800" b="1" dirty="0" smtClean="0">
                <a:solidFill>
                  <a:srgbClr val="FFFFFF"/>
                </a:solidFill>
                <a:latin typeface="Open Sans"/>
                <a:cs typeface="Open Sans"/>
              </a:rPr>
              <a:t>JUVANTIS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graphicFrame>
        <p:nvGraphicFramePr>
          <p:cNvPr id="10" name="Diagramm 9"/>
          <p:cNvGraphicFramePr/>
          <p:nvPr>
            <p:extLst>
              <p:ext uri="{D42A27DB-BD31-4B8C-83A1-F6EECF244321}">
                <p14:modId xmlns:p14="http://schemas.microsoft.com/office/powerpoint/2010/main" val="136597384"/>
              </p:ext>
            </p:extLst>
          </p:nvPr>
        </p:nvGraphicFramePr>
        <p:xfrm>
          <a:off x="13440" y="1128860"/>
          <a:ext cx="9144000" cy="6869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Bild 10" descr="logo-sanexi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13" name="Textfeld 12"/>
          <p:cNvSpPr txBox="1"/>
          <p:nvPr/>
        </p:nvSpPr>
        <p:spPr>
          <a:xfrm>
            <a:off x="593028" y="1365889"/>
            <a:ext cx="7340922" cy="877163"/>
          </a:xfrm>
          <a:prstGeom prst="rect">
            <a:avLst/>
          </a:prstGeom>
          <a:noFill/>
        </p:spPr>
        <p:txBody>
          <a:bodyPr wrap="none" rtlCol="0">
            <a:spAutoFit/>
          </a:bodyPr>
          <a:lstStyle/>
          <a:p>
            <a:pPr>
              <a:lnSpc>
                <a:spcPct val="150000"/>
              </a:lnSpc>
            </a:pPr>
            <a:r>
              <a:rPr lang="de-DE" sz="3600" b="1" dirty="0" smtClean="0">
                <a:latin typeface="Open Sans"/>
                <a:cs typeface="Open Sans"/>
              </a:rPr>
              <a:t>(1) Fokus auf Volkskrankheiten</a:t>
            </a:r>
          </a:p>
        </p:txBody>
      </p:sp>
    </p:spTree>
    <p:extLst>
      <p:ext uri="{BB962C8B-B14F-4D97-AF65-F5344CB8AC3E}">
        <p14:creationId xmlns:p14="http://schemas.microsoft.com/office/powerpoint/2010/main" val="40974944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66241" cy="523220"/>
          </a:xfrm>
          <a:prstGeom prst="rect">
            <a:avLst/>
          </a:prstGeom>
          <a:noFill/>
        </p:spPr>
        <p:txBody>
          <a:bodyPr wrap="none" rtlCol="0">
            <a:spAutoFit/>
          </a:bodyPr>
          <a:lstStyle/>
          <a:p>
            <a:r>
              <a:rPr lang="de-DE" sz="2800" b="1" dirty="0" smtClean="0">
                <a:solidFill>
                  <a:srgbClr val="FFFFFF"/>
                </a:solidFill>
                <a:latin typeface="Open Sans"/>
                <a:cs typeface="Open Sans"/>
              </a:rPr>
              <a:t>DIABETES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graphicFrame>
        <p:nvGraphicFramePr>
          <p:cNvPr id="2" name="Diagramm 1"/>
          <p:cNvGraphicFramePr/>
          <p:nvPr>
            <p:extLst>
              <p:ext uri="{D42A27DB-BD31-4B8C-83A1-F6EECF244321}">
                <p14:modId xmlns:p14="http://schemas.microsoft.com/office/powerpoint/2010/main" val="2691655016"/>
              </p:ext>
            </p:extLst>
          </p:nvPr>
        </p:nvGraphicFramePr>
        <p:xfrm>
          <a:off x="389749" y="87749"/>
          <a:ext cx="8346021" cy="688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 2"/>
          <p:cNvGraphicFramePr/>
          <p:nvPr>
            <p:extLst>
              <p:ext uri="{D42A27DB-BD31-4B8C-83A1-F6EECF244321}">
                <p14:modId xmlns:p14="http://schemas.microsoft.com/office/powerpoint/2010/main" val="779103417"/>
              </p:ext>
            </p:extLst>
          </p:nvPr>
        </p:nvGraphicFramePr>
        <p:xfrm>
          <a:off x="309639" y="2600471"/>
          <a:ext cx="8655133" cy="53192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Bild 6" descr="logo-sanexi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9" name="Textfeld 8"/>
          <p:cNvSpPr txBox="1"/>
          <p:nvPr/>
        </p:nvSpPr>
        <p:spPr>
          <a:xfrm>
            <a:off x="593028" y="1365889"/>
            <a:ext cx="6812532" cy="877163"/>
          </a:xfrm>
          <a:prstGeom prst="rect">
            <a:avLst/>
          </a:prstGeom>
          <a:noFill/>
        </p:spPr>
        <p:txBody>
          <a:bodyPr wrap="none" rtlCol="0">
            <a:spAutoFit/>
          </a:bodyPr>
          <a:lstStyle/>
          <a:p>
            <a:pPr>
              <a:lnSpc>
                <a:spcPct val="150000"/>
              </a:lnSpc>
            </a:pPr>
            <a:r>
              <a:rPr lang="de-DE" sz="3600" b="1" dirty="0" smtClean="0">
                <a:latin typeface="Open Sans"/>
                <a:cs typeface="Open Sans"/>
              </a:rPr>
              <a:t>(2) Evidenzbasierte Konzepte</a:t>
            </a:r>
          </a:p>
        </p:txBody>
      </p:sp>
    </p:spTree>
    <p:extLst>
      <p:ext uri="{BB962C8B-B14F-4D97-AF65-F5344CB8AC3E}">
        <p14:creationId xmlns:p14="http://schemas.microsoft.com/office/powerpoint/2010/main" val="29378208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Bildschirmfoto 2014-01-19 um 10.35.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 y="-14267"/>
            <a:ext cx="5695565" cy="6872267"/>
          </a:xfrm>
          <a:prstGeom prst="rect">
            <a:avLst/>
          </a:prstGeom>
        </p:spPr>
      </p:pic>
      <p:pic>
        <p:nvPicPr>
          <p:cNvPr id="7" name="Bild 6" descr="Bildschirmfoto 2014-01-19 um 10.35.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449" y="4300"/>
            <a:ext cx="5040551" cy="6853700"/>
          </a:xfrm>
          <a:prstGeom prst="rect">
            <a:avLst/>
          </a:prstGeom>
        </p:spPr>
      </p:pic>
      <p:grpSp>
        <p:nvGrpSpPr>
          <p:cNvPr id="8" name="Gruppierung 7"/>
          <p:cNvGrpSpPr/>
          <p:nvPr/>
        </p:nvGrpSpPr>
        <p:grpSpPr>
          <a:xfrm>
            <a:off x="20861" y="2069360"/>
            <a:ext cx="4082587" cy="1092062"/>
            <a:chOff x="1" y="166936"/>
            <a:chExt cx="2517750" cy="1092062"/>
          </a:xfrm>
        </p:grpSpPr>
        <p:sp>
          <p:nvSpPr>
            <p:cNvPr id="9" name="Ecken des Rechtecks auf der gleichen Seite abrunden 8"/>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0" name="Textfeld 9"/>
            <p:cNvSpPr txBox="1"/>
            <p:nvPr/>
          </p:nvSpPr>
          <p:spPr>
            <a:xfrm>
              <a:off x="28952" y="236624"/>
              <a:ext cx="2488799" cy="954107"/>
            </a:xfrm>
            <a:prstGeom prst="rect">
              <a:avLst/>
            </a:prstGeom>
            <a:noFill/>
          </p:spPr>
          <p:txBody>
            <a:bodyPr wrap="none" rtlCol="0">
              <a:spAutoFit/>
            </a:bodyPr>
            <a:lstStyle/>
            <a:p>
              <a:r>
                <a:rPr lang="de-DE" sz="2800" b="1" dirty="0" smtClean="0">
                  <a:solidFill>
                    <a:srgbClr val="FFFFFF"/>
                  </a:solidFill>
                  <a:latin typeface="Open Sans"/>
                  <a:cs typeface="Open Sans"/>
                </a:rPr>
                <a:t>Onlinefragebogen</a:t>
              </a:r>
            </a:p>
            <a:p>
              <a:r>
                <a:rPr lang="de-DE" sz="2800" b="1" dirty="0" smtClean="0">
                  <a:solidFill>
                    <a:srgbClr val="FFFFFF"/>
                  </a:solidFill>
                  <a:latin typeface="Open Sans"/>
                  <a:cs typeface="Open Sans"/>
                </a:rPr>
                <a:t>Profileinstellungen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17390765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617431" y="-1450494"/>
            <a:ext cx="1092062" cy="432692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297971" cy="584776"/>
          </a:xfrm>
          <a:prstGeom prst="rect">
            <a:avLst/>
          </a:prstGeom>
          <a:noFill/>
        </p:spPr>
        <p:txBody>
          <a:bodyPr wrap="none" rtlCol="0">
            <a:spAutoFit/>
          </a:bodyPr>
          <a:lstStyle/>
          <a:p>
            <a:r>
              <a:rPr lang="de-DE" sz="3200" b="1" dirty="0" smtClean="0">
                <a:solidFill>
                  <a:srgbClr val="FFFFFF"/>
                </a:solidFill>
                <a:latin typeface="Open Sans"/>
                <a:cs typeface="Open Sans"/>
              </a:rPr>
              <a:t>Body Area Network:</a:t>
            </a:r>
            <a:endParaRPr lang="de-DE" sz="3200" b="1" dirty="0">
              <a:solidFill>
                <a:srgbClr val="FFFFFF"/>
              </a:solidFill>
              <a:latin typeface="Open Sans"/>
              <a:cs typeface="Open Sans"/>
            </a:endParaRPr>
          </a:p>
        </p:txBody>
      </p:sp>
      <p:pic>
        <p:nvPicPr>
          <p:cNvPr id="3" name="Bild 2" descr="Bildschirmfoto 2014-08-22 um 22.5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47" y="1431604"/>
            <a:ext cx="5852599" cy="4554112"/>
          </a:xfrm>
          <a:prstGeom prst="rect">
            <a:avLst/>
          </a:prstGeom>
          <a:ln w="44450">
            <a:solidFill>
              <a:schemeClr val="tx1">
                <a:lumMod val="65000"/>
                <a:lumOff val="35000"/>
              </a:schemeClr>
            </a:solidFill>
          </a:ln>
        </p:spPr>
      </p:pic>
      <p:sp>
        <p:nvSpPr>
          <p:cNvPr id="10" name="Textfeld 9"/>
          <p:cNvSpPr txBox="1"/>
          <p:nvPr/>
        </p:nvSpPr>
        <p:spPr>
          <a:xfrm>
            <a:off x="2199515" y="3139814"/>
            <a:ext cx="3385437" cy="1708160"/>
          </a:xfrm>
          <a:prstGeom prst="rect">
            <a:avLst/>
          </a:prstGeom>
          <a:noFill/>
        </p:spPr>
        <p:txBody>
          <a:bodyPr wrap="none" rtlCol="0">
            <a:spAutoFit/>
          </a:bodyPr>
          <a:lstStyle/>
          <a:p>
            <a:pPr algn="ctr">
              <a:lnSpc>
                <a:spcPct val="150000"/>
              </a:lnSpc>
            </a:pPr>
            <a:r>
              <a:rPr lang="de-DE" sz="3600" b="1" dirty="0" smtClean="0">
                <a:solidFill>
                  <a:schemeClr val="bg1"/>
                </a:solidFill>
                <a:latin typeface="Open Sans"/>
                <a:cs typeface="Open Sans"/>
              </a:rPr>
              <a:t>(3) Multiple </a:t>
            </a:r>
          </a:p>
          <a:p>
            <a:pPr algn="ctr">
              <a:lnSpc>
                <a:spcPct val="150000"/>
              </a:lnSpc>
            </a:pPr>
            <a:r>
              <a:rPr lang="de-DE" sz="3600" b="1" dirty="0" smtClean="0">
                <a:solidFill>
                  <a:schemeClr val="bg1"/>
                </a:solidFill>
                <a:latin typeface="Open Sans"/>
                <a:cs typeface="Open Sans"/>
              </a:rPr>
              <a:t>Schnittstellen</a:t>
            </a:r>
          </a:p>
        </p:txBody>
      </p:sp>
      <p:pic>
        <p:nvPicPr>
          <p:cNvPr id="11" name="Bild 10" descr="logo-sanex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3141973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pic>
        <p:nvPicPr>
          <p:cNvPr id="6" name="Bild 5"/>
          <p:cNvPicPr>
            <a:picLocks noChangeAspect="1"/>
          </p:cNvPicPr>
          <p:nvPr/>
        </p:nvPicPr>
        <p:blipFill>
          <a:blip r:embed="rId3"/>
          <a:stretch>
            <a:fillRect/>
          </a:stretch>
        </p:blipFill>
        <p:spPr>
          <a:xfrm>
            <a:off x="2306348" y="674856"/>
            <a:ext cx="3029191" cy="5376814"/>
          </a:xfrm>
          <a:prstGeom prst="rect">
            <a:avLst/>
          </a:prstGeom>
        </p:spPr>
      </p:pic>
      <p:sp>
        <p:nvSpPr>
          <p:cNvPr id="7" name="Ecken des Rechtecks auf der gleichen Seite abrunden 6"/>
          <p:cNvSpPr/>
          <p:nvPr/>
        </p:nvSpPr>
        <p:spPr>
          <a:xfrm rot="5400000">
            <a:off x="445145" y="-278208"/>
            <a:ext cx="1092062" cy="198234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8" name="Textfeld 7"/>
          <p:cNvSpPr txBox="1"/>
          <p:nvPr/>
        </p:nvSpPr>
        <p:spPr>
          <a:xfrm>
            <a:off x="28952" y="431487"/>
            <a:ext cx="1984037" cy="584776"/>
          </a:xfrm>
          <a:prstGeom prst="rect">
            <a:avLst/>
          </a:prstGeom>
          <a:noFill/>
        </p:spPr>
        <p:txBody>
          <a:bodyPr wrap="none" rtlCol="0">
            <a:spAutoFit/>
          </a:bodyPr>
          <a:lstStyle/>
          <a:p>
            <a:r>
              <a:rPr lang="de-DE" sz="3200" b="1" dirty="0" err="1" smtClean="0">
                <a:solidFill>
                  <a:srgbClr val="FFFFFF"/>
                </a:solidFill>
                <a:latin typeface="Open Sans"/>
                <a:cs typeface="Open Sans"/>
              </a:rPr>
              <a:t>Jawbone</a:t>
            </a:r>
            <a:endParaRPr lang="de-DE" sz="3200" b="1" dirty="0">
              <a:solidFill>
                <a:srgbClr val="FFFFFF"/>
              </a:solidFill>
              <a:latin typeface="Open Sans"/>
              <a:cs typeface="Open Sans"/>
            </a:endParaRPr>
          </a:p>
        </p:txBody>
      </p:sp>
      <p:pic>
        <p:nvPicPr>
          <p:cNvPr id="9" name="Bild 8"/>
          <p:cNvPicPr>
            <a:picLocks noChangeAspect="1"/>
          </p:cNvPicPr>
          <p:nvPr/>
        </p:nvPicPr>
        <p:blipFill>
          <a:blip r:embed="rId4"/>
          <a:stretch>
            <a:fillRect/>
          </a:stretch>
        </p:blipFill>
        <p:spPr>
          <a:xfrm>
            <a:off x="5691688" y="674855"/>
            <a:ext cx="3029191" cy="5376815"/>
          </a:xfrm>
          <a:prstGeom prst="rect">
            <a:avLst/>
          </a:prstGeom>
        </p:spPr>
      </p:pic>
    </p:spTree>
    <p:extLst>
      <p:ext uri="{BB962C8B-B14F-4D97-AF65-F5344CB8AC3E}">
        <p14:creationId xmlns:p14="http://schemas.microsoft.com/office/powerpoint/2010/main" val="30498326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778129" y="-1611193"/>
            <a:ext cx="1092062" cy="464831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686700" cy="584776"/>
          </a:xfrm>
          <a:prstGeom prst="rect">
            <a:avLst/>
          </a:prstGeom>
          <a:noFill/>
        </p:spPr>
        <p:txBody>
          <a:bodyPr wrap="none" rtlCol="0">
            <a:spAutoFit/>
          </a:bodyPr>
          <a:lstStyle/>
          <a:p>
            <a:r>
              <a:rPr lang="de-DE" sz="3200" b="1" dirty="0" smtClean="0">
                <a:solidFill>
                  <a:srgbClr val="FFFFFF"/>
                </a:solidFill>
                <a:latin typeface="Open Sans"/>
                <a:cs typeface="Open Sans"/>
              </a:rPr>
              <a:t>Life-Scan – </a:t>
            </a:r>
            <a:r>
              <a:rPr lang="de-DE" sz="3200" b="1" dirty="0" err="1" smtClean="0">
                <a:solidFill>
                  <a:srgbClr val="FFFFFF"/>
                </a:solidFill>
                <a:latin typeface="Open Sans"/>
                <a:cs typeface="Open Sans"/>
              </a:rPr>
              <a:t>Verio</a:t>
            </a:r>
            <a:r>
              <a:rPr lang="de-DE" sz="3200" b="1" dirty="0" smtClean="0">
                <a:solidFill>
                  <a:srgbClr val="FFFFFF"/>
                </a:solidFill>
                <a:latin typeface="Open Sans"/>
                <a:cs typeface="Open Sans"/>
              </a:rPr>
              <a:t> </a:t>
            </a:r>
            <a:r>
              <a:rPr lang="de-DE" sz="3200" b="1" dirty="0" err="1" smtClean="0">
                <a:solidFill>
                  <a:srgbClr val="FFFFFF"/>
                </a:solidFill>
                <a:latin typeface="Open Sans"/>
                <a:cs typeface="Open Sans"/>
              </a:rPr>
              <a:t>Sync</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8" name="Bild 7"/>
          <p:cNvPicPr>
            <a:picLocks noChangeAspect="1"/>
          </p:cNvPicPr>
          <p:nvPr/>
        </p:nvPicPr>
        <p:blipFill>
          <a:blip r:embed="rId3"/>
          <a:stretch>
            <a:fillRect/>
          </a:stretch>
        </p:blipFill>
        <p:spPr>
          <a:xfrm>
            <a:off x="2790705" y="1667607"/>
            <a:ext cx="3530300" cy="4940300"/>
          </a:xfrm>
          <a:prstGeom prst="rect">
            <a:avLst/>
          </a:prstGeom>
        </p:spPr>
      </p:pic>
      <p:sp>
        <p:nvSpPr>
          <p:cNvPr id="9" name="Textfeld 8"/>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pic>
        <p:nvPicPr>
          <p:cNvPr id="10" name="Bild 9" descr="logo-sanexi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2177846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2235941" y="-2069004"/>
            <a:ext cx="1092062" cy="556394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5534989" cy="523220"/>
          </a:xfrm>
          <a:prstGeom prst="rect">
            <a:avLst/>
          </a:prstGeom>
          <a:noFill/>
        </p:spPr>
        <p:txBody>
          <a:bodyPr wrap="none" rtlCol="0">
            <a:spAutoFit/>
          </a:bodyPr>
          <a:lstStyle/>
          <a:p>
            <a:r>
              <a:rPr lang="de-DE" sz="2800" b="1" dirty="0" smtClean="0">
                <a:solidFill>
                  <a:srgbClr val="FFFFFF"/>
                </a:solidFill>
                <a:latin typeface="Open Sans"/>
                <a:cs typeface="Open Sans"/>
              </a:rPr>
              <a:t>Diabetes-Plattformen / Foren:</a:t>
            </a:r>
            <a:endParaRPr lang="de-DE" sz="2800" b="1" dirty="0">
              <a:solidFill>
                <a:srgbClr val="FFFFFF"/>
              </a:solidFill>
              <a:latin typeface="Open Sans"/>
              <a:cs typeface="Open Sans"/>
            </a:endParaRPr>
          </a:p>
        </p:txBody>
      </p:sp>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9" name="Textfeld 8"/>
          <p:cNvSpPr txBox="1"/>
          <p:nvPr/>
        </p:nvSpPr>
        <p:spPr>
          <a:xfrm>
            <a:off x="6674938" y="3992545"/>
            <a:ext cx="2174800" cy="477054"/>
          </a:xfrm>
          <a:prstGeom prst="rect">
            <a:avLst/>
          </a:prstGeom>
          <a:noFill/>
        </p:spPr>
        <p:txBody>
          <a:bodyPr wrap="none" rtlCol="0">
            <a:spAutoFit/>
          </a:bodyPr>
          <a:lstStyle/>
          <a:p>
            <a:r>
              <a:rPr lang="de-DE" sz="2500" b="1" dirty="0" err="1" smtClean="0">
                <a:latin typeface="Open Sans Light"/>
                <a:cs typeface="Open Sans Light"/>
              </a:rPr>
              <a:t>Insulinclub.de</a:t>
            </a:r>
            <a:endParaRPr lang="de-DE" sz="2500" b="1" dirty="0">
              <a:latin typeface="Open Sans Light"/>
              <a:cs typeface="Open Sans Light"/>
            </a:endParaRPr>
          </a:p>
        </p:txBody>
      </p:sp>
      <p:sp>
        <p:nvSpPr>
          <p:cNvPr id="10" name="Textfeld 9"/>
          <p:cNvSpPr txBox="1"/>
          <p:nvPr/>
        </p:nvSpPr>
        <p:spPr>
          <a:xfrm>
            <a:off x="6046067" y="2739337"/>
            <a:ext cx="2566785"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kids.de</a:t>
            </a:r>
            <a:endParaRPr lang="de-DE" sz="2500" b="1" dirty="0">
              <a:latin typeface="Open Sans Light"/>
              <a:cs typeface="Open Sans Light"/>
            </a:endParaRPr>
          </a:p>
        </p:txBody>
      </p:sp>
      <p:sp>
        <p:nvSpPr>
          <p:cNvPr id="11" name="Textfeld 10"/>
          <p:cNvSpPr txBox="1"/>
          <p:nvPr/>
        </p:nvSpPr>
        <p:spPr>
          <a:xfrm>
            <a:off x="3382133" y="3647653"/>
            <a:ext cx="2441393" cy="477054"/>
          </a:xfrm>
          <a:prstGeom prst="rect">
            <a:avLst/>
          </a:prstGeom>
          <a:noFill/>
        </p:spPr>
        <p:txBody>
          <a:bodyPr wrap="none" rtlCol="0">
            <a:spAutoFit/>
          </a:bodyPr>
          <a:lstStyle/>
          <a:p>
            <a:r>
              <a:rPr lang="de-DE" sz="2500" b="1" dirty="0" err="1" smtClean="0">
                <a:latin typeface="Open Sans Light"/>
                <a:cs typeface="Open Sans Light"/>
              </a:rPr>
              <a:t>Diabetesinfo.de</a:t>
            </a:r>
            <a:endParaRPr lang="de-DE" sz="2500" b="1" dirty="0">
              <a:latin typeface="Open Sans Light"/>
              <a:cs typeface="Open Sans Light"/>
            </a:endParaRPr>
          </a:p>
        </p:txBody>
      </p:sp>
      <p:sp>
        <p:nvSpPr>
          <p:cNvPr id="12" name="Textfeld 11"/>
          <p:cNvSpPr txBox="1"/>
          <p:nvPr/>
        </p:nvSpPr>
        <p:spPr>
          <a:xfrm>
            <a:off x="939205" y="4532029"/>
            <a:ext cx="2796747"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teens.de</a:t>
            </a:r>
            <a:endParaRPr lang="de-DE" sz="2500" b="1" dirty="0">
              <a:latin typeface="Open Sans Light"/>
              <a:cs typeface="Open Sans Light"/>
            </a:endParaRPr>
          </a:p>
        </p:txBody>
      </p:sp>
      <p:sp>
        <p:nvSpPr>
          <p:cNvPr id="13" name="Textfeld 12"/>
          <p:cNvSpPr txBox="1"/>
          <p:nvPr/>
        </p:nvSpPr>
        <p:spPr>
          <a:xfrm>
            <a:off x="4706102" y="5013389"/>
            <a:ext cx="2848249" cy="477054"/>
          </a:xfrm>
          <a:prstGeom prst="rect">
            <a:avLst/>
          </a:prstGeom>
          <a:noFill/>
        </p:spPr>
        <p:txBody>
          <a:bodyPr wrap="none" rtlCol="0">
            <a:spAutoFit/>
          </a:bodyPr>
          <a:lstStyle/>
          <a:p>
            <a:r>
              <a:rPr lang="de-DE" sz="2500" b="1" dirty="0" smtClean="0">
                <a:latin typeface="Open Sans Light"/>
                <a:cs typeface="Open Sans Light"/>
              </a:rPr>
              <a:t>Diabetes-</a:t>
            </a:r>
            <a:r>
              <a:rPr lang="de-DE" sz="2500" b="1" dirty="0" err="1" smtClean="0">
                <a:latin typeface="Open Sans Light"/>
                <a:cs typeface="Open Sans Light"/>
              </a:rPr>
              <a:t>friend.de</a:t>
            </a:r>
            <a:endParaRPr lang="de-DE" sz="2500" b="1" dirty="0">
              <a:latin typeface="Open Sans Light"/>
              <a:cs typeface="Open Sans Light"/>
            </a:endParaRPr>
          </a:p>
        </p:txBody>
      </p:sp>
      <p:sp>
        <p:nvSpPr>
          <p:cNvPr id="18" name="Textfeld 17"/>
          <p:cNvSpPr txBox="1"/>
          <p:nvPr/>
        </p:nvSpPr>
        <p:spPr>
          <a:xfrm>
            <a:off x="696607" y="2730888"/>
            <a:ext cx="3500722" cy="477054"/>
          </a:xfrm>
          <a:prstGeom prst="rect">
            <a:avLst/>
          </a:prstGeom>
          <a:noFill/>
        </p:spPr>
        <p:txBody>
          <a:bodyPr wrap="none" rtlCol="0">
            <a:spAutoFit/>
          </a:bodyPr>
          <a:lstStyle/>
          <a:p>
            <a:r>
              <a:rPr lang="de-DE" sz="2500" b="1" dirty="0" smtClean="0">
                <a:latin typeface="Open Sans Light"/>
                <a:cs typeface="Open Sans Light"/>
              </a:rPr>
              <a:t>Diabetesgate-</a:t>
            </a:r>
            <a:r>
              <a:rPr lang="de-DE" sz="2500" b="1" dirty="0" err="1" smtClean="0">
                <a:latin typeface="Open Sans Light"/>
                <a:cs typeface="Open Sans Light"/>
              </a:rPr>
              <a:t>forum.de</a:t>
            </a:r>
            <a:endParaRPr lang="de-DE" sz="2500" b="1" dirty="0">
              <a:latin typeface="Open Sans Light"/>
              <a:cs typeface="Open Sans Light"/>
            </a:endParaRPr>
          </a:p>
        </p:txBody>
      </p:sp>
      <p:sp>
        <p:nvSpPr>
          <p:cNvPr id="20" name="Textfeld 19"/>
          <p:cNvSpPr txBox="1"/>
          <p:nvPr/>
        </p:nvSpPr>
        <p:spPr>
          <a:xfrm>
            <a:off x="1287298" y="5746739"/>
            <a:ext cx="4189669" cy="477054"/>
          </a:xfrm>
          <a:prstGeom prst="rect">
            <a:avLst/>
          </a:prstGeom>
          <a:noFill/>
        </p:spPr>
        <p:txBody>
          <a:bodyPr wrap="none" rtlCol="0">
            <a:spAutoFit/>
          </a:bodyPr>
          <a:lstStyle/>
          <a:p>
            <a:r>
              <a:rPr lang="de-DE" sz="2500" b="1" dirty="0" smtClean="0">
                <a:latin typeface="Open Sans Light"/>
                <a:cs typeface="Open Sans Light"/>
              </a:rPr>
              <a:t>Diabetes-Netzwerk </a:t>
            </a:r>
            <a:r>
              <a:rPr lang="de-DE" sz="2500" b="1" dirty="0" smtClean="0">
                <a:latin typeface="Open Sans Light"/>
                <a:cs typeface="Open Sans Light"/>
              </a:rPr>
              <a:t>Sachsen</a:t>
            </a:r>
            <a:endParaRPr lang="de-DE" sz="2500" b="1" dirty="0">
              <a:latin typeface="Open Sans Light"/>
              <a:cs typeface="Open Sans Light"/>
            </a:endParaRPr>
          </a:p>
        </p:txBody>
      </p:sp>
      <p:sp>
        <p:nvSpPr>
          <p:cNvPr id="14" name="Textfeld 13"/>
          <p:cNvSpPr txBox="1"/>
          <p:nvPr/>
        </p:nvSpPr>
        <p:spPr>
          <a:xfrm>
            <a:off x="593028" y="1365889"/>
            <a:ext cx="4687251" cy="877163"/>
          </a:xfrm>
          <a:prstGeom prst="rect">
            <a:avLst/>
          </a:prstGeom>
          <a:noFill/>
        </p:spPr>
        <p:txBody>
          <a:bodyPr wrap="none" rtlCol="0">
            <a:spAutoFit/>
          </a:bodyPr>
          <a:lstStyle/>
          <a:p>
            <a:pPr>
              <a:lnSpc>
                <a:spcPct val="150000"/>
              </a:lnSpc>
            </a:pPr>
            <a:r>
              <a:rPr lang="de-DE" sz="3600" b="1" dirty="0" smtClean="0">
                <a:latin typeface="Open Sans"/>
                <a:cs typeface="Open Sans"/>
              </a:rPr>
              <a:t>(4) Hohe Ergonomie</a:t>
            </a:r>
          </a:p>
        </p:txBody>
      </p:sp>
    </p:spTree>
    <p:extLst>
      <p:ext uri="{BB962C8B-B14F-4D97-AF65-F5344CB8AC3E}">
        <p14:creationId xmlns:p14="http://schemas.microsoft.com/office/powerpoint/2010/main" val="2587786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3"/>
          <p:cNvGraphicFramePr>
            <a:graphicFrameLocks noGrp="1"/>
          </p:cNvGraphicFramePr>
          <p:nvPr>
            <p:extLst>
              <p:ext uri="{D42A27DB-BD31-4B8C-83A1-F6EECF244321}">
                <p14:modId xmlns:p14="http://schemas.microsoft.com/office/powerpoint/2010/main" val="2244459874"/>
              </p:ext>
            </p:extLst>
          </p:nvPr>
        </p:nvGraphicFramePr>
        <p:xfrm>
          <a:off x="197481" y="1529534"/>
          <a:ext cx="8733152" cy="4920057"/>
        </p:xfrm>
        <a:graphic>
          <a:graphicData uri="http://schemas.openxmlformats.org/drawingml/2006/table">
            <a:tbl>
              <a:tblPr firstRow="1" bandRow="1">
                <a:tableStyleId>{5C22544A-7EE6-4342-B048-85BDC9FD1C3A}</a:tableStyleId>
              </a:tblPr>
              <a:tblGrid>
                <a:gridCol w="4366576"/>
                <a:gridCol w="4366576"/>
              </a:tblGrid>
              <a:tr h="429267">
                <a:tc>
                  <a:txBody>
                    <a:bodyPr/>
                    <a:lstStyle/>
                    <a:p>
                      <a:r>
                        <a:rPr lang="de-DE" dirty="0" smtClean="0"/>
                        <a:t>Bestehende Foren</a:t>
                      </a:r>
                      <a:endParaRPr lang="de-DE" dirty="0"/>
                    </a:p>
                  </a:txBody>
                  <a:tcPr>
                    <a:solidFill>
                      <a:srgbClr val="1D9AD5"/>
                    </a:solidFill>
                  </a:tcPr>
                </a:tc>
                <a:tc>
                  <a:txBody>
                    <a:bodyPr/>
                    <a:lstStyle/>
                    <a:p>
                      <a:r>
                        <a:rPr lang="de-DE" dirty="0" smtClean="0"/>
                        <a:t>Selbsthilfe-Diabetes.de</a:t>
                      </a:r>
                      <a:endParaRPr lang="de-DE" dirty="0"/>
                    </a:p>
                  </a:txBody>
                  <a:tcPr>
                    <a:solidFill>
                      <a:srgbClr val="5AC825"/>
                    </a:solidFill>
                  </a:tcPr>
                </a:tc>
              </a:tr>
              <a:tr h="424215">
                <a:tc>
                  <a:txBody>
                    <a:bodyPr/>
                    <a:lstStyle/>
                    <a:p>
                      <a:r>
                        <a:rPr lang="de-DE" dirty="0" smtClean="0"/>
                        <a:t>Thematisch gegliederte Diskussionen</a:t>
                      </a:r>
                      <a:endParaRPr lang="de-DE" dirty="0"/>
                    </a:p>
                  </a:txBody>
                  <a:tcPr/>
                </a:tc>
                <a:tc>
                  <a:txBody>
                    <a:bodyPr/>
                    <a:lstStyle/>
                    <a:p>
                      <a:r>
                        <a:rPr lang="de-DE" dirty="0" smtClean="0"/>
                        <a:t>Web 2.0 - Plattform mit hoher Interaktivität</a:t>
                      </a:r>
                      <a:endParaRPr lang="de-DE" dirty="0"/>
                    </a:p>
                  </a:txBody>
                  <a:tcPr>
                    <a:solidFill>
                      <a:schemeClr val="accent3">
                        <a:lumMod val="40000"/>
                        <a:lumOff val="60000"/>
                      </a:schemeClr>
                    </a:solidFill>
                  </a:tcPr>
                </a:tc>
              </a:tr>
              <a:tr h="429267">
                <a:tc>
                  <a:txBody>
                    <a:bodyPr/>
                    <a:lstStyle/>
                    <a:p>
                      <a:r>
                        <a:rPr lang="de-DE" dirty="0" smtClean="0"/>
                        <a:t>Statischer Aufbau und Struktur</a:t>
                      </a:r>
                      <a:endParaRPr lang="de-DE" baseline="0" dirty="0" smtClean="0"/>
                    </a:p>
                    <a:p>
                      <a:r>
                        <a:rPr lang="de-DE" baseline="0" dirty="0" smtClean="0"/>
                        <a:t>(Sachliche Kommunikation)</a:t>
                      </a:r>
                      <a:endParaRPr lang="de-DE" dirty="0"/>
                    </a:p>
                  </a:txBody>
                  <a:tcPr/>
                </a:tc>
                <a:tc>
                  <a:txBody>
                    <a:bodyPr/>
                    <a:lstStyle/>
                    <a:p>
                      <a:r>
                        <a:rPr lang="de-DE" dirty="0" smtClean="0"/>
                        <a:t>Bildet auch soziale und </a:t>
                      </a:r>
                      <a:r>
                        <a:rPr lang="de-DE" smtClean="0"/>
                        <a:t>medizinische Zusammenhänge virtuell </a:t>
                      </a:r>
                      <a:r>
                        <a:rPr lang="de-DE" dirty="0" smtClean="0"/>
                        <a:t>ab</a:t>
                      </a:r>
                      <a:endParaRPr lang="de-DE" dirty="0"/>
                    </a:p>
                  </a:txBody>
                  <a:tcPr/>
                </a:tc>
              </a:tr>
              <a:tr h="429267">
                <a:tc>
                  <a:txBody>
                    <a:bodyPr/>
                    <a:lstStyle/>
                    <a:p>
                      <a:r>
                        <a:rPr lang="de-DE" dirty="0" smtClean="0"/>
                        <a:t>Geringe User-Interaktion</a:t>
                      </a:r>
                    </a:p>
                    <a:p>
                      <a:r>
                        <a:rPr lang="de-DE" dirty="0" smtClean="0"/>
                        <a:t>Wenig</a:t>
                      </a:r>
                      <a:r>
                        <a:rPr lang="de-DE" baseline="0" dirty="0" smtClean="0"/>
                        <a:t> persönlicher Bezug</a:t>
                      </a:r>
                      <a:endParaRPr lang="de-DE" dirty="0"/>
                    </a:p>
                  </a:txBody>
                  <a:tcPr/>
                </a:tc>
                <a:tc>
                  <a:txBody>
                    <a:bodyPr/>
                    <a:lstStyle/>
                    <a:p>
                      <a:r>
                        <a:rPr lang="de-DE" dirty="0" smtClean="0"/>
                        <a:t>Hohes User Investment</a:t>
                      </a:r>
                    </a:p>
                    <a:p>
                      <a:r>
                        <a:rPr lang="de-DE" dirty="0" smtClean="0"/>
                        <a:t>Soziale Kommunikation</a:t>
                      </a:r>
                      <a:endParaRPr lang="de-DE" dirty="0"/>
                    </a:p>
                  </a:txBody>
                  <a:tcPr>
                    <a:solidFill>
                      <a:schemeClr val="accent3">
                        <a:lumMod val="40000"/>
                        <a:lumOff val="60000"/>
                      </a:schemeClr>
                    </a:solidFill>
                  </a:tcPr>
                </a:tc>
              </a:tr>
              <a:tr h="429267">
                <a:tc>
                  <a:txBody>
                    <a:bodyPr/>
                    <a:lstStyle/>
                    <a:p>
                      <a:r>
                        <a:rPr lang="de-DE" dirty="0" smtClean="0"/>
                        <a:t>Schwerpunkt</a:t>
                      </a:r>
                      <a:r>
                        <a:rPr lang="de-DE" baseline="0" dirty="0" smtClean="0"/>
                        <a:t> auf Themen</a:t>
                      </a:r>
                    </a:p>
                    <a:p>
                      <a:r>
                        <a:rPr lang="de-DE" baseline="0" dirty="0" smtClean="0"/>
                        <a:t>Frage-Antwort Szenarien</a:t>
                      </a:r>
                      <a:endParaRPr lang="de-DE"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smtClean="0"/>
                        <a:t>Dynamischer</a:t>
                      </a:r>
                      <a:r>
                        <a:rPr lang="de-DE" baseline="0" dirty="0" smtClean="0"/>
                        <a:t> Aufbau von Profilen, Gruppen und Netzwerken inklusive Expertenfunktion</a:t>
                      </a:r>
                      <a:endParaRPr lang="de-DE" dirty="0" smtClean="0"/>
                    </a:p>
                  </a:txBody>
                  <a:tcPr/>
                </a:tc>
              </a:tr>
              <a:tr h="429267">
                <a:tc>
                  <a:txBody>
                    <a:bodyPr/>
                    <a:lstStyle/>
                    <a:p>
                      <a:r>
                        <a:rPr lang="de-DE" baseline="0" dirty="0" smtClean="0"/>
                        <a:t>Threads und Kommentare</a:t>
                      </a:r>
                      <a:endParaRPr lang="de-DE" dirty="0"/>
                    </a:p>
                  </a:txBody>
                  <a:tcPr/>
                </a:tc>
                <a:tc>
                  <a:txBody>
                    <a:bodyPr/>
                    <a:lstStyle/>
                    <a:p>
                      <a:r>
                        <a:rPr lang="de-DE" dirty="0" smtClean="0"/>
                        <a:t>Vielfalt an Kommunikationsformen</a:t>
                      </a:r>
                      <a:endParaRPr lang="de-DE" dirty="0"/>
                    </a:p>
                  </a:txBody>
                  <a:tcPr>
                    <a:solidFill>
                      <a:schemeClr val="accent3">
                        <a:lumMod val="40000"/>
                        <a:lumOff val="60000"/>
                      </a:schemeClr>
                    </a:solidFill>
                  </a:tcPr>
                </a:tc>
              </a:tr>
              <a:tr h="429267">
                <a:tc>
                  <a:txBody>
                    <a:bodyPr/>
                    <a:lstStyle/>
                    <a:p>
                      <a:r>
                        <a:rPr lang="de-DE" dirty="0" smtClean="0"/>
                        <a:t>Nutzer kann alle Bereiche sehen</a:t>
                      </a:r>
                      <a:endParaRPr lang="de-DE" dirty="0"/>
                    </a:p>
                  </a:txBody>
                  <a:tcPr/>
                </a:tc>
                <a:tc>
                  <a:txBody>
                    <a:bodyPr/>
                    <a:lstStyle/>
                    <a:p>
                      <a:r>
                        <a:rPr lang="de-DE" dirty="0" smtClean="0"/>
                        <a:t>Anonymität</a:t>
                      </a:r>
                      <a:r>
                        <a:rPr lang="de-DE" baseline="0" dirty="0" smtClean="0"/>
                        <a:t> / Geschützte Bereiche</a:t>
                      </a:r>
                      <a:endParaRPr lang="de-DE" dirty="0"/>
                    </a:p>
                  </a:txBody>
                  <a:tcPr/>
                </a:tc>
              </a:tr>
              <a:tr h="429267">
                <a:tc>
                  <a:txBody>
                    <a:bodyPr/>
                    <a:lstStyle/>
                    <a:p>
                      <a:r>
                        <a:rPr lang="de-DE" dirty="0" smtClean="0"/>
                        <a:t>Suchfunktion</a:t>
                      </a:r>
                      <a:r>
                        <a:rPr lang="de-DE" baseline="0" dirty="0" smtClean="0"/>
                        <a:t> nach Themen</a:t>
                      </a:r>
                      <a:endParaRPr lang="de-DE" dirty="0"/>
                    </a:p>
                  </a:txBody>
                  <a:tcPr/>
                </a:tc>
                <a:tc>
                  <a:txBody>
                    <a:bodyPr/>
                    <a:lstStyle/>
                    <a:p>
                      <a:r>
                        <a:rPr lang="de-DE" dirty="0" smtClean="0"/>
                        <a:t>Zusätzlich </a:t>
                      </a:r>
                      <a:r>
                        <a:rPr lang="de-DE" dirty="0" err="1" smtClean="0"/>
                        <a:t>Matching</a:t>
                      </a:r>
                      <a:r>
                        <a:rPr lang="de-DE" dirty="0" smtClean="0"/>
                        <a:t> nach Profileingabe</a:t>
                      </a:r>
                    </a:p>
                  </a:txBody>
                  <a:tcPr>
                    <a:solidFill>
                      <a:schemeClr val="accent3">
                        <a:lumMod val="40000"/>
                        <a:lumOff val="60000"/>
                      </a:schemeClr>
                    </a:solidFill>
                  </a:tcPr>
                </a:tc>
              </a:tr>
              <a:tr h="429267">
                <a:tc>
                  <a:txBody>
                    <a:bodyPr/>
                    <a:lstStyle/>
                    <a:p>
                      <a:r>
                        <a:rPr lang="de-DE" dirty="0" smtClean="0"/>
                        <a:t>Kaum</a:t>
                      </a:r>
                      <a:r>
                        <a:rPr lang="de-DE" baseline="0" dirty="0" smtClean="0"/>
                        <a:t> / kein medialer Content</a:t>
                      </a:r>
                    </a:p>
                  </a:txBody>
                  <a:tcPr/>
                </a:tc>
                <a:tc>
                  <a:txBody>
                    <a:bodyPr/>
                    <a:lstStyle/>
                    <a:p>
                      <a:r>
                        <a:rPr lang="de-DE" dirty="0" smtClean="0"/>
                        <a:t>Multiple Schnittstellen</a:t>
                      </a:r>
                    </a:p>
                  </a:txBody>
                  <a:tcPr/>
                </a:tc>
              </a:tr>
              <a:tr h="4292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Selten für alle Geräte kompatibel</a:t>
                      </a:r>
                      <a:endParaRPr lang="de-DE"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err="1" smtClean="0"/>
                        <a:t>Responsive</a:t>
                      </a:r>
                      <a:r>
                        <a:rPr lang="de-DE" dirty="0" smtClean="0"/>
                        <a:t> Design</a:t>
                      </a:r>
                    </a:p>
                  </a:txBody>
                  <a:tcPr>
                    <a:solidFill>
                      <a:schemeClr val="accent3">
                        <a:lumMod val="40000"/>
                        <a:lumOff val="60000"/>
                      </a:schemeClr>
                    </a:solidFill>
                  </a:tcPr>
                </a:tc>
              </a:tr>
            </a:tbl>
          </a:graphicData>
        </a:graphic>
      </p:graphicFrame>
      <p:sp>
        <p:nvSpPr>
          <p:cNvPr id="3" name="Ecken des Rechtecks auf der gleichen Seite abrunden 2"/>
          <p:cNvSpPr/>
          <p:nvPr/>
        </p:nvSpPr>
        <p:spPr>
          <a:xfrm rot="5400000">
            <a:off x="1710525" y="-1543588"/>
            <a:ext cx="1092062" cy="451311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4547889" cy="523220"/>
          </a:xfrm>
          <a:prstGeom prst="rect">
            <a:avLst/>
          </a:prstGeom>
          <a:noFill/>
        </p:spPr>
        <p:txBody>
          <a:bodyPr wrap="none" rtlCol="0">
            <a:spAutoFit/>
          </a:bodyPr>
          <a:lstStyle/>
          <a:p>
            <a:r>
              <a:rPr lang="de-DE" sz="2800" b="1" dirty="0" smtClean="0">
                <a:solidFill>
                  <a:srgbClr val="FFFFFF"/>
                </a:solidFill>
                <a:latin typeface="Open Sans"/>
                <a:cs typeface="Open Sans"/>
              </a:rPr>
              <a:t>Was unterscheidet uns ?</a:t>
            </a:r>
            <a:endParaRPr lang="de-DE" sz="2800" b="1" dirty="0">
              <a:solidFill>
                <a:srgbClr val="FFFFFF"/>
              </a:solidFill>
              <a:latin typeface="Open Sans"/>
              <a:cs typeface="Open Sans"/>
            </a:endParaRPr>
          </a:p>
        </p:txBody>
      </p:sp>
      <p:pic>
        <p:nvPicPr>
          <p:cNvPr id="6" name="Bild 5"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762" y="242021"/>
            <a:ext cx="1818871" cy="378932"/>
          </a:xfrm>
          <a:prstGeom prst="rect">
            <a:avLst/>
          </a:prstGeom>
        </p:spPr>
      </p:pic>
    </p:spTree>
    <p:extLst>
      <p:ext uri="{BB962C8B-B14F-4D97-AF65-F5344CB8AC3E}">
        <p14:creationId xmlns:p14="http://schemas.microsoft.com/office/powerpoint/2010/main" val="16788917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ildschirmfoto 2013-11-22 um 11.37.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99" y="0"/>
            <a:ext cx="9022195" cy="6866242"/>
          </a:xfrm>
          <a:prstGeom prst="rect">
            <a:avLst/>
          </a:prstGeom>
        </p:spPr>
      </p:pic>
      <p:grpSp>
        <p:nvGrpSpPr>
          <p:cNvPr id="11" name="Gruppierung 10"/>
          <p:cNvGrpSpPr/>
          <p:nvPr/>
        </p:nvGrpSpPr>
        <p:grpSpPr>
          <a:xfrm>
            <a:off x="0" y="5654127"/>
            <a:ext cx="2154060" cy="1092062"/>
            <a:chOff x="1" y="166936"/>
            <a:chExt cx="2390495" cy="1092062"/>
          </a:xfrm>
        </p:grpSpPr>
        <p:sp>
          <p:nvSpPr>
            <p:cNvPr id="12" name="Ecken des Rechtecks auf der gleichen Seite abrunden 11"/>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3" name="Textfeld 12"/>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14" name="Gruppierung 13"/>
          <p:cNvGrpSpPr/>
          <p:nvPr/>
        </p:nvGrpSpPr>
        <p:grpSpPr>
          <a:xfrm>
            <a:off x="-1" y="3205009"/>
            <a:ext cx="4601871" cy="2155068"/>
            <a:chOff x="1" y="166936"/>
            <a:chExt cx="2390495" cy="1092062"/>
          </a:xfrm>
        </p:grpSpPr>
        <p:sp>
          <p:nvSpPr>
            <p:cNvPr id="15" name="Ecken des Rechtecks auf der gleichen Seite abrunden 14"/>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6" name="Textfeld 15"/>
            <p:cNvSpPr txBox="1"/>
            <p:nvPr/>
          </p:nvSpPr>
          <p:spPr>
            <a:xfrm>
              <a:off x="28952" y="170579"/>
              <a:ext cx="1816906" cy="934202"/>
            </a:xfrm>
            <a:prstGeom prst="rect">
              <a:avLst/>
            </a:prstGeom>
            <a:noFill/>
          </p:spPr>
          <p:txBody>
            <a:bodyPr wrap="none" rtlCol="0">
              <a:spAutoFit/>
            </a:bodyPr>
            <a:lstStyle/>
            <a:p>
              <a:pPr>
                <a:lnSpc>
                  <a:spcPct val="150000"/>
                </a:lnSpc>
              </a:pPr>
              <a:r>
                <a:rPr lang="de-DE" sz="2800" b="1" dirty="0" smtClean="0">
                  <a:solidFill>
                    <a:srgbClr val="FFFFFF"/>
                  </a:solidFill>
                  <a:latin typeface="Open Sans"/>
                  <a:cs typeface="Open Sans"/>
                </a:rPr>
                <a:t>Profilseite mit </a:t>
              </a:r>
            </a:p>
            <a:p>
              <a:pPr>
                <a:lnSpc>
                  <a:spcPct val="150000"/>
                </a:lnSpc>
              </a:pPr>
              <a:r>
                <a:rPr lang="de-DE" sz="2800" b="1" dirty="0" smtClean="0">
                  <a:solidFill>
                    <a:srgbClr val="FFFFFF"/>
                  </a:solidFill>
                  <a:latin typeface="Open Sans"/>
                  <a:cs typeface="Open Sans"/>
                </a:rPr>
                <a:t>Blogeinträgen und</a:t>
              </a:r>
            </a:p>
            <a:p>
              <a:pPr>
                <a:lnSpc>
                  <a:spcPct val="150000"/>
                </a:lnSpc>
              </a:pPr>
              <a:r>
                <a:rPr lang="de-DE" sz="2800" b="1" dirty="0" smtClean="0">
                  <a:solidFill>
                    <a:srgbClr val="FFFFFF"/>
                  </a:solidFill>
                  <a:latin typeface="Open Sans"/>
                  <a:cs typeface="Open Sans"/>
                </a:rPr>
                <a:t>Expertenfunktion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38108008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19 um 10.32.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000"/>
            <a:ext cx="9144000" cy="5679367"/>
          </a:xfrm>
          <a:prstGeom prst="rect">
            <a:avLst/>
          </a:prstGeom>
        </p:spPr>
      </p:pic>
      <p:grpSp>
        <p:nvGrpSpPr>
          <p:cNvPr id="5" name="Gruppierung 4"/>
          <p:cNvGrpSpPr/>
          <p:nvPr/>
        </p:nvGrpSpPr>
        <p:grpSpPr>
          <a:xfrm>
            <a:off x="0" y="5654127"/>
            <a:ext cx="2154060" cy="1092062"/>
            <a:chOff x="1" y="166936"/>
            <a:chExt cx="2390495" cy="1092062"/>
          </a:xfrm>
        </p:grpSpPr>
        <p:sp>
          <p:nvSpPr>
            <p:cNvPr id="6" name="Ecken des Rechtecks auf der gleichen Seite abrunden 5"/>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7" name="Textfeld 6"/>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8" name="Gruppierung 7"/>
          <p:cNvGrpSpPr/>
          <p:nvPr/>
        </p:nvGrpSpPr>
        <p:grpSpPr>
          <a:xfrm rot="10800000">
            <a:off x="5311951" y="5654127"/>
            <a:ext cx="3784251" cy="1218658"/>
            <a:chOff x="1" y="40340"/>
            <a:chExt cx="2390495" cy="1218658"/>
          </a:xfrm>
        </p:grpSpPr>
        <p:sp>
          <p:nvSpPr>
            <p:cNvPr id="9" name="Ecken des Rechtecks auf der gleichen Seite abrunden 8"/>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0" name="Textfeld 9"/>
            <p:cNvSpPr txBox="1"/>
            <p:nvPr/>
          </p:nvSpPr>
          <p:spPr>
            <a:xfrm rot="10800000">
              <a:off x="1" y="40340"/>
              <a:ext cx="2305432" cy="954107"/>
            </a:xfrm>
            <a:prstGeom prst="rect">
              <a:avLst/>
            </a:prstGeom>
            <a:noFill/>
          </p:spPr>
          <p:txBody>
            <a:bodyPr wrap="square" rtlCol="0">
              <a:spAutoFit/>
            </a:bodyPr>
            <a:lstStyle/>
            <a:p>
              <a:r>
                <a:rPr lang="de-DE" sz="2800" b="1" dirty="0" smtClean="0">
                  <a:solidFill>
                    <a:srgbClr val="FFFFFF"/>
                  </a:solidFill>
                  <a:latin typeface="Open Sans"/>
                  <a:cs typeface="Open Sans"/>
                </a:rPr>
                <a:t>Gruppenfunktion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40763400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16200000">
            <a:off x="7903372" y="18370"/>
            <a:ext cx="1092062" cy="1389194"/>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7783757" y="431487"/>
            <a:ext cx="1360243" cy="523220"/>
          </a:xfrm>
          <a:prstGeom prst="rect">
            <a:avLst/>
          </a:prstGeom>
          <a:noFill/>
        </p:spPr>
        <p:txBody>
          <a:bodyPr wrap="none" rtlCol="0">
            <a:spAutoFit/>
          </a:bodyPr>
          <a:lstStyle/>
          <a:p>
            <a:r>
              <a:rPr lang="de-DE" sz="2800" b="1" dirty="0" smtClean="0">
                <a:solidFill>
                  <a:srgbClr val="FFFFFF"/>
                </a:solidFill>
                <a:latin typeface="Open Sans"/>
                <a:cs typeface="Open Sans"/>
              </a:rPr>
              <a:t>Inhalt:</a:t>
            </a:r>
            <a:endParaRPr lang="de-DE" sz="2800" b="1" dirty="0">
              <a:solidFill>
                <a:srgbClr val="FFFFFF"/>
              </a:solidFill>
              <a:latin typeface="Open Sans"/>
              <a:cs typeface="Open Sans"/>
            </a:endParaRPr>
          </a:p>
        </p:txBody>
      </p:sp>
      <p:sp>
        <p:nvSpPr>
          <p:cNvPr id="8" name="Inhaltsplatzhalter 2"/>
          <p:cNvSpPr txBox="1">
            <a:spLocks/>
          </p:cNvSpPr>
          <p:nvPr/>
        </p:nvSpPr>
        <p:spPr>
          <a:xfrm>
            <a:off x="2341072" y="304894"/>
            <a:ext cx="5181121" cy="645945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Die Idee</a:t>
            </a: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Ausgangssituation, Zielgruppen</a:t>
            </a:r>
          </a:p>
          <a:p>
            <a:pPr algn="l">
              <a:lnSpc>
                <a:spcPct val="150000"/>
              </a:lnSpc>
            </a:pPr>
            <a:r>
              <a:rPr lang="de-DE" sz="2800" dirty="0" smtClean="0">
                <a:solidFill>
                  <a:schemeClr val="tx1"/>
                </a:solidFill>
                <a:latin typeface="Open Sans"/>
                <a:cs typeface="Open Sans"/>
              </a:rPr>
              <a:t>Die Plattform „JUVANTIS“ </a:t>
            </a: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Planung, Angebot</a:t>
            </a:r>
          </a:p>
          <a:p>
            <a:pPr algn="l">
              <a:lnSpc>
                <a:spcPct val="150000"/>
              </a:lnSpc>
            </a:pPr>
            <a:r>
              <a:rPr lang="de-DE" sz="2800" dirty="0" smtClean="0">
                <a:solidFill>
                  <a:schemeClr val="tx1"/>
                </a:solidFill>
                <a:latin typeface="Open Sans"/>
                <a:cs typeface="Open Sans"/>
              </a:rPr>
              <a:t>Status quo</a:t>
            </a:r>
            <a:endParaRPr lang="de-DE" sz="2800" dirty="0">
              <a:solidFill>
                <a:schemeClr val="tx1"/>
              </a:solidFill>
              <a:latin typeface="Open Sans"/>
              <a:cs typeface="Open Sans"/>
            </a:endParaRP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Diabetes- Selbsthilfeplattform</a:t>
            </a:r>
          </a:p>
          <a:p>
            <a:pPr algn="l">
              <a:lnSpc>
                <a:spcPct val="150000"/>
              </a:lnSpc>
            </a:pPr>
            <a:r>
              <a:rPr lang="de-DE" sz="2800" dirty="0" smtClean="0">
                <a:solidFill>
                  <a:schemeClr val="tx1"/>
                </a:solidFill>
                <a:latin typeface="Open Sans"/>
                <a:cs typeface="Open Sans"/>
              </a:rPr>
              <a:t>Kooperation DDB</a:t>
            </a:r>
            <a:endParaRPr lang="de-DE" sz="2800" dirty="0">
              <a:solidFill>
                <a:schemeClr val="tx1"/>
              </a:solidFill>
              <a:latin typeface="Open Sans"/>
              <a:cs typeface="Open Sans"/>
            </a:endParaRP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Partnerschaft, Finanzierung</a:t>
            </a:r>
            <a:endParaRPr lang="de-DE" sz="2200" dirty="0">
              <a:solidFill>
                <a:schemeClr val="tx1"/>
              </a:solidFill>
              <a:latin typeface="Calibri" charset="0"/>
              <a:ea typeface="ＭＳ Ｐゴシック" charset="0"/>
              <a:cs typeface="Calibri" charset="0"/>
            </a:endParaRPr>
          </a:p>
          <a:p>
            <a:pPr algn="l">
              <a:lnSpc>
                <a:spcPct val="150000"/>
              </a:lnSpc>
            </a:pPr>
            <a:r>
              <a:rPr lang="de-DE" sz="2800" dirty="0" smtClean="0">
                <a:solidFill>
                  <a:schemeClr val="tx1"/>
                </a:solidFill>
                <a:latin typeface="Open Sans"/>
                <a:cs typeface="Open Sans"/>
              </a:rPr>
              <a:t>Diskussion</a:t>
            </a: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p:txBody>
      </p:sp>
      <p:pic>
        <p:nvPicPr>
          <p:cNvPr id="10" name="Bild 9"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061" y="6316089"/>
            <a:ext cx="1818871" cy="378932"/>
          </a:xfrm>
          <a:prstGeom prst="rect">
            <a:avLst/>
          </a:prstGeom>
        </p:spPr>
      </p:pic>
      <p:pic>
        <p:nvPicPr>
          <p:cNvPr id="9" name="Bild 8" descr="juvant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34" y="1927428"/>
            <a:ext cx="949387" cy="949387"/>
          </a:xfrm>
          <a:prstGeom prst="rect">
            <a:avLst/>
          </a:prstGeom>
        </p:spPr>
      </p:pic>
      <p:pic>
        <p:nvPicPr>
          <p:cNvPr id="2" name="Bild 1"/>
          <p:cNvPicPr>
            <a:picLocks noChangeAspect="1"/>
          </p:cNvPicPr>
          <p:nvPr/>
        </p:nvPicPr>
        <p:blipFill>
          <a:blip r:embed="rId4"/>
          <a:stretch>
            <a:fillRect/>
          </a:stretch>
        </p:blipFill>
        <p:spPr>
          <a:xfrm>
            <a:off x="755334" y="398746"/>
            <a:ext cx="928796" cy="1148040"/>
          </a:xfrm>
          <a:prstGeom prst="rect">
            <a:avLst/>
          </a:prstGeom>
        </p:spPr>
      </p:pic>
      <p:pic>
        <p:nvPicPr>
          <p:cNvPr id="3" name="Bild 2"/>
          <p:cNvPicPr>
            <a:picLocks noChangeAspect="1"/>
          </p:cNvPicPr>
          <p:nvPr/>
        </p:nvPicPr>
        <p:blipFill>
          <a:blip r:embed="rId5"/>
          <a:stretch>
            <a:fillRect/>
          </a:stretch>
        </p:blipFill>
        <p:spPr>
          <a:xfrm>
            <a:off x="676504" y="3085657"/>
            <a:ext cx="1147142" cy="1004365"/>
          </a:xfrm>
          <a:prstGeom prst="rect">
            <a:avLst/>
          </a:prstGeom>
        </p:spPr>
      </p:pic>
      <p:pic>
        <p:nvPicPr>
          <p:cNvPr id="4" name="Bild 3"/>
          <p:cNvPicPr>
            <a:picLocks noChangeAspect="1"/>
          </p:cNvPicPr>
          <p:nvPr/>
        </p:nvPicPr>
        <p:blipFill>
          <a:blip r:embed="rId6"/>
          <a:stretch>
            <a:fillRect/>
          </a:stretch>
        </p:blipFill>
        <p:spPr>
          <a:xfrm>
            <a:off x="653095" y="4339761"/>
            <a:ext cx="1031035" cy="1110686"/>
          </a:xfrm>
          <a:prstGeom prst="rect">
            <a:avLst/>
          </a:prstGeom>
        </p:spPr>
      </p:pic>
      <p:pic>
        <p:nvPicPr>
          <p:cNvPr id="5" name="Bild 4"/>
          <p:cNvPicPr>
            <a:picLocks noChangeAspect="1"/>
          </p:cNvPicPr>
          <p:nvPr/>
        </p:nvPicPr>
        <p:blipFill>
          <a:blip r:embed="rId7"/>
          <a:stretch>
            <a:fillRect/>
          </a:stretch>
        </p:blipFill>
        <p:spPr>
          <a:xfrm>
            <a:off x="653095" y="5591998"/>
            <a:ext cx="1229919" cy="1071560"/>
          </a:xfrm>
          <a:prstGeom prst="rect">
            <a:avLst/>
          </a:prstGeom>
        </p:spPr>
      </p:pic>
    </p:spTree>
    <p:extLst>
      <p:ext uri="{BB962C8B-B14F-4D97-AF65-F5344CB8AC3E}">
        <p14:creationId xmlns:p14="http://schemas.microsoft.com/office/powerpoint/2010/main" val="16089194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596341" y="-429404"/>
            <a:ext cx="1092062" cy="228474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2316266" cy="523220"/>
          </a:xfrm>
          <a:prstGeom prst="rect">
            <a:avLst/>
          </a:prstGeom>
          <a:noFill/>
        </p:spPr>
        <p:txBody>
          <a:bodyPr wrap="square" rtlCol="0">
            <a:spAutoFit/>
          </a:bodyPr>
          <a:lstStyle/>
          <a:p>
            <a:r>
              <a:rPr lang="de-DE" sz="2800" b="1" dirty="0" smtClean="0">
                <a:solidFill>
                  <a:srgbClr val="FFFFFF"/>
                </a:solidFill>
                <a:latin typeface="Open Sans"/>
                <a:cs typeface="Open Sans"/>
              </a:rPr>
              <a:t>Vernetzung</a:t>
            </a:r>
            <a:endParaRPr lang="de-DE" sz="2800" b="1" dirty="0">
              <a:solidFill>
                <a:srgbClr val="FFFFFF"/>
              </a:solidFill>
              <a:latin typeface="Open Sans"/>
              <a:cs typeface="Open Sans"/>
            </a:endParaRPr>
          </a:p>
        </p:txBody>
      </p:sp>
      <p:graphicFrame>
        <p:nvGraphicFramePr>
          <p:cNvPr id="6" name="Diagramm 5"/>
          <p:cNvGraphicFramePr/>
          <p:nvPr>
            <p:extLst>
              <p:ext uri="{D42A27DB-BD31-4B8C-83A1-F6EECF244321}">
                <p14:modId xmlns:p14="http://schemas.microsoft.com/office/powerpoint/2010/main" val="3969821161"/>
              </p:ext>
            </p:extLst>
          </p:nvPr>
        </p:nvGraphicFramePr>
        <p:xfrm>
          <a:off x="-13439"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Bild 6" descr="logo-sanexi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8" name="Textfeld 7"/>
          <p:cNvSpPr txBox="1"/>
          <p:nvPr/>
        </p:nvSpPr>
        <p:spPr>
          <a:xfrm>
            <a:off x="6015074" y="77544"/>
            <a:ext cx="3015294" cy="1708160"/>
          </a:xfrm>
          <a:prstGeom prst="rect">
            <a:avLst/>
          </a:prstGeom>
          <a:noFill/>
        </p:spPr>
        <p:txBody>
          <a:bodyPr wrap="none" rtlCol="0">
            <a:spAutoFit/>
          </a:bodyPr>
          <a:lstStyle/>
          <a:p>
            <a:pPr>
              <a:lnSpc>
                <a:spcPct val="150000"/>
              </a:lnSpc>
            </a:pPr>
            <a:r>
              <a:rPr lang="de-DE" sz="3600" b="1" dirty="0" smtClean="0">
                <a:latin typeface="Open Sans"/>
                <a:cs typeface="Open Sans"/>
              </a:rPr>
              <a:t>(5) </a:t>
            </a:r>
            <a:r>
              <a:rPr lang="de-DE" sz="3600" b="1" dirty="0" smtClean="0">
                <a:latin typeface="Open Sans"/>
                <a:cs typeface="Open Sans"/>
              </a:rPr>
              <a:t>Experten</a:t>
            </a:r>
          </a:p>
          <a:p>
            <a:pPr>
              <a:lnSpc>
                <a:spcPct val="150000"/>
              </a:lnSpc>
            </a:pPr>
            <a:r>
              <a:rPr lang="de-DE" sz="3600" b="1" dirty="0" smtClean="0">
                <a:latin typeface="Open Sans"/>
                <a:cs typeface="Open Sans"/>
              </a:rPr>
              <a:t>      </a:t>
            </a:r>
            <a:r>
              <a:rPr lang="de-DE" sz="3600" b="1" dirty="0" err="1" smtClean="0">
                <a:latin typeface="Open Sans"/>
                <a:cs typeface="Open Sans"/>
              </a:rPr>
              <a:t>feedback</a:t>
            </a:r>
            <a:endParaRPr lang="de-DE" sz="3600" b="1" dirty="0" smtClean="0">
              <a:latin typeface="Open Sans"/>
              <a:cs typeface="Open Sans"/>
            </a:endParaRPr>
          </a:p>
        </p:txBody>
      </p:sp>
    </p:spTree>
    <p:extLst>
      <p:ext uri="{BB962C8B-B14F-4D97-AF65-F5344CB8AC3E}">
        <p14:creationId xmlns:p14="http://schemas.microsoft.com/office/powerpoint/2010/main" val="270624009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36.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77182" cy="6795482"/>
          </a:xfrm>
          <a:prstGeom prst="rect">
            <a:avLst/>
          </a:prstGeom>
        </p:spPr>
      </p:pic>
      <p:sp>
        <p:nvSpPr>
          <p:cNvPr id="2" name="Textfeld 1"/>
          <p:cNvSpPr txBox="1"/>
          <p:nvPr/>
        </p:nvSpPr>
        <p:spPr>
          <a:xfrm>
            <a:off x="4756727" y="923899"/>
            <a:ext cx="1147219" cy="369332"/>
          </a:xfrm>
          <a:prstGeom prst="rect">
            <a:avLst/>
          </a:prstGeom>
          <a:noFill/>
        </p:spPr>
        <p:txBody>
          <a:bodyPr wrap="none" rtlCol="0">
            <a:spAutoFit/>
          </a:bodyPr>
          <a:lstStyle/>
          <a:p>
            <a:r>
              <a:rPr lang="de-DE" dirty="0" smtClean="0">
                <a:latin typeface="Open Sans"/>
                <a:cs typeface="Open Sans"/>
              </a:rPr>
              <a:t>Hausarzt</a:t>
            </a:r>
            <a:endParaRPr lang="de-DE" dirty="0">
              <a:latin typeface="Open Sans"/>
              <a:cs typeface="Open Sans"/>
            </a:endParaRPr>
          </a:p>
        </p:txBody>
      </p:sp>
      <p:sp>
        <p:nvSpPr>
          <p:cNvPr id="8" name="Textfeld 7"/>
          <p:cNvSpPr txBox="1"/>
          <p:nvPr/>
        </p:nvSpPr>
        <p:spPr>
          <a:xfrm>
            <a:off x="2992587" y="1307145"/>
            <a:ext cx="2283691" cy="369332"/>
          </a:xfrm>
          <a:prstGeom prst="rect">
            <a:avLst/>
          </a:prstGeom>
          <a:noFill/>
        </p:spPr>
        <p:txBody>
          <a:bodyPr wrap="square" rtlCol="0">
            <a:spAutoFit/>
          </a:bodyPr>
          <a:lstStyle/>
          <a:p>
            <a:r>
              <a:rPr lang="de-DE" dirty="0" smtClean="0">
                <a:latin typeface="Open Sans"/>
                <a:cs typeface="Open Sans"/>
              </a:rPr>
              <a:t>Freunde &amp; Familie</a:t>
            </a:r>
            <a:endParaRPr lang="de-DE" dirty="0">
              <a:latin typeface="Open Sans"/>
              <a:cs typeface="Open Sans"/>
            </a:endParaRPr>
          </a:p>
        </p:txBody>
      </p:sp>
      <p:sp>
        <p:nvSpPr>
          <p:cNvPr id="9" name="Textfeld 8"/>
          <p:cNvSpPr txBox="1"/>
          <p:nvPr/>
        </p:nvSpPr>
        <p:spPr>
          <a:xfrm>
            <a:off x="2556171" y="1688022"/>
            <a:ext cx="2283691" cy="369332"/>
          </a:xfrm>
          <a:prstGeom prst="rect">
            <a:avLst/>
          </a:prstGeom>
          <a:noFill/>
        </p:spPr>
        <p:txBody>
          <a:bodyPr wrap="square" rtlCol="0">
            <a:spAutoFit/>
          </a:bodyPr>
          <a:lstStyle/>
          <a:p>
            <a:r>
              <a:rPr lang="de-DE" dirty="0" smtClean="0">
                <a:latin typeface="Open Sans"/>
                <a:cs typeface="Open Sans"/>
              </a:rPr>
              <a:t>Fernsehen</a:t>
            </a:r>
            <a:endParaRPr lang="de-DE" dirty="0">
              <a:latin typeface="Open Sans"/>
              <a:cs typeface="Open Sans"/>
            </a:endParaRPr>
          </a:p>
        </p:txBody>
      </p:sp>
      <p:sp>
        <p:nvSpPr>
          <p:cNvPr id="10" name="Textfeld 9"/>
          <p:cNvSpPr txBox="1"/>
          <p:nvPr/>
        </p:nvSpPr>
        <p:spPr>
          <a:xfrm>
            <a:off x="3873506" y="3202787"/>
            <a:ext cx="2283691" cy="369332"/>
          </a:xfrm>
          <a:prstGeom prst="rect">
            <a:avLst/>
          </a:prstGeom>
          <a:noFill/>
        </p:spPr>
        <p:txBody>
          <a:bodyPr wrap="square" rtlCol="0">
            <a:spAutoFit/>
          </a:bodyPr>
          <a:lstStyle/>
          <a:p>
            <a:r>
              <a:rPr lang="de-DE" dirty="0" smtClean="0">
                <a:latin typeface="Open Sans"/>
                <a:cs typeface="Open Sans"/>
              </a:rPr>
              <a:t>Krankenkassen</a:t>
            </a:r>
            <a:endParaRPr lang="de-DE" dirty="0">
              <a:latin typeface="Open Sans"/>
              <a:cs typeface="Open Sans"/>
            </a:endParaRPr>
          </a:p>
        </p:txBody>
      </p:sp>
      <p:sp>
        <p:nvSpPr>
          <p:cNvPr id="11" name="Textfeld 10"/>
          <p:cNvSpPr txBox="1"/>
          <p:nvPr/>
        </p:nvSpPr>
        <p:spPr>
          <a:xfrm>
            <a:off x="3609113" y="2080444"/>
            <a:ext cx="2283691" cy="369332"/>
          </a:xfrm>
          <a:prstGeom prst="rect">
            <a:avLst/>
          </a:prstGeom>
          <a:noFill/>
        </p:spPr>
        <p:txBody>
          <a:bodyPr wrap="square" rtlCol="0">
            <a:spAutoFit/>
          </a:bodyPr>
          <a:lstStyle/>
          <a:p>
            <a:r>
              <a:rPr lang="de-DE" dirty="0" smtClean="0">
                <a:latin typeface="Open Sans"/>
                <a:cs typeface="Open Sans"/>
              </a:rPr>
              <a:t>Fachliteratur</a:t>
            </a:r>
            <a:endParaRPr lang="de-DE" dirty="0">
              <a:latin typeface="Open Sans"/>
              <a:cs typeface="Open Sans"/>
            </a:endParaRPr>
          </a:p>
        </p:txBody>
      </p:sp>
      <p:sp>
        <p:nvSpPr>
          <p:cNvPr id="12" name="Textfeld 11"/>
          <p:cNvSpPr txBox="1"/>
          <p:nvPr/>
        </p:nvSpPr>
        <p:spPr>
          <a:xfrm>
            <a:off x="3333180" y="4336551"/>
            <a:ext cx="2283691" cy="369332"/>
          </a:xfrm>
          <a:prstGeom prst="rect">
            <a:avLst/>
          </a:prstGeom>
          <a:noFill/>
        </p:spPr>
        <p:txBody>
          <a:bodyPr wrap="square" rtlCol="0">
            <a:spAutoFit/>
          </a:bodyPr>
          <a:lstStyle/>
          <a:p>
            <a:r>
              <a:rPr lang="de-DE" dirty="0" smtClean="0">
                <a:latin typeface="Open Sans"/>
                <a:cs typeface="Open Sans"/>
              </a:rPr>
              <a:t>Blogs</a:t>
            </a:r>
            <a:endParaRPr lang="de-DE" dirty="0">
              <a:latin typeface="Open Sans"/>
              <a:cs typeface="Open Sans"/>
            </a:endParaRPr>
          </a:p>
        </p:txBody>
      </p:sp>
      <p:sp>
        <p:nvSpPr>
          <p:cNvPr id="13" name="Textfeld 12"/>
          <p:cNvSpPr txBox="1"/>
          <p:nvPr/>
        </p:nvSpPr>
        <p:spPr>
          <a:xfrm>
            <a:off x="2862126" y="4705883"/>
            <a:ext cx="2283691" cy="369332"/>
          </a:xfrm>
          <a:prstGeom prst="rect">
            <a:avLst/>
          </a:prstGeom>
          <a:noFill/>
        </p:spPr>
        <p:txBody>
          <a:bodyPr wrap="square" rtlCol="0">
            <a:spAutoFit/>
          </a:bodyPr>
          <a:lstStyle/>
          <a:p>
            <a:r>
              <a:rPr lang="de-DE" dirty="0" smtClean="0">
                <a:latin typeface="Open Sans"/>
                <a:cs typeface="Open Sans"/>
              </a:rPr>
              <a:t>Facebook</a:t>
            </a:r>
            <a:endParaRPr lang="de-DE" dirty="0">
              <a:latin typeface="Open Sans"/>
              <a:cs typeface="Open Sans"/>
            </a:endParaRPr>
          </a:p>
        </p:txBody>
      </p:sp>
      <p:sp>
        <p:nvSpPr>
          <p:cNvPr id="14" name="Textfeld 13"/>
          <p:cNvSpPr txBox="1"/>
          <p:nvPr/>
        </p:nvSpPr>
        <p:spPr>
          <a:xfrm>
            <a:off x="2410694" y="5042949"/>
            <a:ext cx="2283691" cy="369332"/>
          </a:xfrm>
          <a:prstGeom prst="rect">
            <a:avLst/>
          </a:prstGeom>
          <a:noFill/>
        </p:spPr>
        <p:txBody>
          <a:bodyPr wrap="square" rtlCol="0">
            <a:spAutoFit/>
          </a:bodyPr>
          <a:lstStyle/>
          <a:p>
            <a:r>
              <a:rPr lang="de-DE" dirty="0" smtClean="0">
                <a:latin typeface="Open Sans"/>
                <a:cs typeface="Open Sans"/>
              </a:rPr>
              <a:t>YouTube</a:t>
            </a:r>
            <a:endParaRPr lang="de-DE" dirty="0">
              <a:latin typeface="Open Sans"/>
              <a:cs typeface="Open Sans"/>
            </a:endParaRPr>
          </a:p>
        </p:txBody>
      </p:sp>
      <p:sp>
        <p:nvSpPr>
          <p:cNvPr id="15" name="Textfeld 14"/>
          <p:cNvSpPr txBox="1"/>
          <p:nvPr/>
        </p:nvSpPr>
        <p:spPr>
          <a:xfrm>
            <a:off x="2409542" y="5412054"/>
            <a:ext cx="2283691" cy="369332"/>
          </a:xfrm>
          <a:prstGeom prst="rect">
            <a:avLst/>
          </a:prstGeom>
          <a:noFill/>
        </p:spPr>
        <p:txBody>
          <a:bodyPr wrap="square" rtlCol="0">
            <a:spAutoFit/>
          </a:bodyPr>
          <a:lstStyle/>
          <a:p>
            <a:r>
              <a:rPr lang="de-DE" dirty="0" err="1" smtClean="0">
                <a:latin typeface="Open Sans"/>
                <a:cs typeface="Open Sans"/>
              </a:rPr>
              <a:t>Twitter</a:t>
            </a:r>
            <a:endParaRPr lang="de-DE" dirty="0">
              <a:latin typeface="Open Sans"/>
              <a:cs typeface="Open Sans"/>
            </a:endParaRPr>
          </a:p>
        </p:txBody>
      </p:sp>
      <p:sp>
        <p:nvSpPr>
          <p:cNvPr id="16" name="Textfeld 15"/>
          <p:cNvSpPr txBox="1"/>
          <p:nvPr/>
        </p:nvSpPr>
        <p:spPr>
          <a:xfrm>
            <a:off x="4134432" y="2833455"/>
            <a:ext cx="2283691" cy="369332"/>
          </a:xfrm>
          <a:prstGeom prst="rect">
            <a:avLst/>
          </a:prstGeom>
          <a:noFill/>
        </p:spPr>
        <p:txBody>
          <a:bodyPr wrap="square" rtlCol="0">
            <a:spAutoFit/>
          </a:bodyPr>
          <a:lstStyle/>
          <a:p>
            <a:r>
              <a:rPr lang="de-DE" dirty="0" smtClean="0">
                <a:latin typeface="Open Sans"/>
                <a:cs typeface="Open Sans"/>
              </a:rPr>
              <a:t>Krankenhaus</a:t>
            </a:r>
            <a:endParaRPr lang="de-DE" dirty="0">
              <a:latin typeface="Open Sans"/>
              <a:cs typeface="Open Sans"/>
            </a:endParaRPr>
          </a:p>
        </p:txBody>
      </p:sp>
      <p:pic>
        <p:nvPicPr>
          <p:cNvPr id="17" name="Bild 16"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13718520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871234" y="-704297"/>
            <a:ext cx="1092062" cy="2834527"/>
          </a:xfrm>
          <a:prstGeom prst="round2SameRect">
            <a:avLst/>
          </a:prstGeom>
          <a:solidFill>
            <a:srgbClr val="1D9AD5"/>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2805576" cy="584776"/>
          </a:xfrm>
          <a:prstGeom prst="rect">
            <a:avLst/>
          </a:prstGeom>
          <a:noFill/>
        </p:spPr>
        <p:txBody>
          <a:bodyPr wrap="none" rtlCol="0">
            <a:spAutoFit/>
          </a:bodyPr>
          <a:lstStyle/>
          <a:p>
            <a:r>
              <a:rPr lang="de-DE" sz="3200" b="1" dirty="0" smtClean="0">
                <a:solidFill>
                  <a:srgbClr val="FFFFFF"/>
                </a:solidFill>
                <a:latin typeface="Open Sans"/>
                <a:cs typeface="Open Sans"/>
              </a:rPr>
              <a:t>(6) </a:t>
            </a:r>
            <a:r>
              <a:rPr lang="de-DE" sz="3200" b="1" dirty="0" err="1" smtClean="0">
                <a:solidFill>
                  <a:srgbClr val="FFFFFF"/>
                </a:solidFill>
                <a:latin typeface="Open Sans"/>
                <a:cs typeface="Open Sans"/>
              </a:rPr>
              <a:t>Outcome</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5" name="Bild 4" descr="article-2647303-1E6D372C00000578-751_308x4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59" y="1843068"/>
            <a:ext cx="2957532" cy="4081009"/>
          </a:xfrm>
          <a:prstGeom prst="rect">
            <a:avLst/>
          </a:prstGeom>
          <a:ln w="44450">
            <a:solidFill>
              <a:schemeClr val="tx1">
                <a:lumMod val="65000"/>
                <a:lumOff val="35000"/>
              </a:schemeClr>
            </a:solidFill>
          </a:ln>
        </p:spPr>
      </p:pic>
      <p:pic>
        <p:nvPicPr>
          <p:cNvPr id="10" name="Bild 9" descr="article-2647303-1E6D36B100000578-730_308x4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166" y="1839638"/>
            <a:ext cx="2978302" cy="4109671"/>
          </a:xfrm>
          <a:prstGeom prst="rect">
            <a:avLst/>
          </a:prstGeom>
          <a:ln w="44450">
            <a:solidFill>
              <a:schemeClr val="tx1">
                <a:lumMod val="65000"/>
                <a:lumOff val="35000"/>
              </a:schemeClr>
            </a:solidFill>
          </a:ln>
        </p:spPr>
      </p:pic>
      <p:pic>
        <p:nvPicPr>
          <p:cNvPr id="8" name="Bild 7" descr="logo-sanex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525071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19 um 10.16.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226" cy="5715142"/>
          </a:xfrm>
          <a:prstGeom prst="rect">
            <a:avLst/>
          </a:prstGeom>
        </p:spPr>
      </p:pic>
      <p:grpSp>
        <p:nvGrpSpPr>
          <p:cNvPr id="9" name="Gruppierung 8"/>
          <p:cNvGrpSpPr/>
          <p:nvPr/>
        </p:nvGrpSpPr>
        <p:grpSpPr>
          <a:xfrm>
            <a:off x="0" y="5654127"/>
            <a:ext cx="2154060" cy="1092062"/>
            <a:chOff x="1" y="166936"/>
            <a:chExt cx="2390495" cy="1092062"/>
          </a:xfrm>
        </p:grpSpPr>
        <p:sp>
          <p:nvSpPr>
            <p:cNvPr id="10" name="Ecken des Rechtecks auf der gleichen Seite abrunden 9"/>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1" name="Textfeld 10"/>
            <p:cNvSpPr txBox="1"/>
            <p:nvPr/>
          </p:nvSpPr>
          <p:spPr>
            <a:xfrm>
              <a:off x="28952" y="431487"/>
              <a:ext cx="2183060" cy="523220"/>
            </a:xfrm>
            <a:prstGeom prst="rect">
              <a:avLst/>
            </a:prstGeom>
            <a:noFill/>
          </p:spPr>
          <p:txBody>
            <a:bodyPr wrap="none" rtlCol="0">
              <a:spAutoFit/>
            </a:bodyPr>
            <a:lstStyle/>
            <a:p>
              <a:r>
                <a:rPr lang="de-DE" sz="2800" b="1" dirty="0" smtClean="0">
                  <a:solidFill>
                    <a:srgbClr val="FFFFFF"/>
                  </a:solidFill>
                  <a:latin typeface="Open Sans"/>
                  <a:cs typeface="Open Sans"/>
                </a:rPr>
                <a:t>Screenshot</a:t>
              </a:r>
              <a:endParaRPr lang="de-DE" sz="2800" b="1" dirty="0">
                <a:solidFill>
                  <a:srgbClr val="FFFFFF"/>
                </a:solidFill>
                <a:latin typeface="Open Sans"/>
                <a:cs typeface="Open Sans"/>
              </a:endParaRPr>
            </a:p>
          </p:txBody>
        </p:sp>
      </p:grpSp>
      <p:grpSp>
        <p:nvGrpSpPr>
          <p:cNvPr id="12" name="Gruppierung 11"/>
          <p:cNvGrpSpPr/>
          <p:nvPr/>
        </p:nvGrpSpPr>
        <p:grpSpPr>
          <a:xfrm>
            <a:off x="-8430" y="733229"/>
            <a:ext cx="1379274" cy="1092062"/>
            <a:chOff x="1" y="166936"/>
            <a:chExt cx="2390495" cy="1092062"/>
          </a:xfrm>
        </p:grpSpPr>
        <p:sp>
          <p:nvSpPr>
            <p:cNvPr id="13" name="Ecken des Rechtecks auf der gleichen Seite abrunden 12"/>
            <p:cNvSpPr/>
            <p:nvPr/>
          </p:nvSpPr>
          <p:spPr>
            <a:xfrm rot="5400000">
              <a:off x="649218" y="-482281"/>
              <a:ext cx="1092062" cy="23904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4" name="Textfeld 13"/>
            <p:cNvSpPr txBox="1"/>
            <p:nvPr/>
          </p:nvSpPr>
          <p:spPr>
            <a:xfrm>
              <a:off x="28952" y="431487"/>
              <a:ext cx="1491646" cy="523220"/>
            </a:xfrm>
            <a:prstGeom prst="rect">
              <a:avLst/>
            </a:prstGeom>
            <a:noFill/>
          </p:spPr>
          <p:txBody>
            <a:bodyPr wrap="none" rtlCol="0">
              <a:spAutoFit/>
            </a:bodyPr>
            <a:lstStyle/>
            <a:p>
              <a:r>
                <a:rPr lang="de-DE" sz="2800" b="1" dirty="0" smtClean="0">
                  <a:solidFill>
                    <a:srgbClr val="FFFFFF"/>
                  </a:solidFill>
                  <a:latin typeface="Open Sans"/>
                  <a:cs typeface="Open Sans"/>
                </a:rPr>
                <a:t>LOGIN</a:t>
              </a:r>
              <a:endParaRPr lang="de-DE" sz="2800" b="1" dirty="0">
                <a:solidFill>
                  <a:srgbClr val="FFFFFF"/>
                </a:solidFill>
                <a:latin typeface="Open Sans"/>
                <a:cs typeface="Open Sans"/>
              </a:endParaRPr>
            </a:p>
          </p:txBody>
        </p:sp>
      </p:grpSp>
      <p:pic>
        <p:nvPicPr>
          <p:cNvPr id="18" name="Bild 17"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19" name="Textfeld 18"/>
          <p:cNvSpPr txBox="1"/>
          <p:nvPr/>
        </p:nvSpPr>
        <p:spPr>
          <a:xfrm>
            <a:off x="104507" y="3248577"/>
            <a:ext cx="3777446" cy="877163"/>
          </a:xfrm>
          <a:prstGeom prst="rect">
            <a:avLst/>
          </a:prstGeom>
          <a:noFill/>
        </p:spPr>
        <p:txBody>
          <a:bodyPr wrap="none" rtlCol="0">
            <a:spAutoFit/>
          </a:bodyPr>
          <a:lstStyle/>
          <a:p>
            <a:pPr>
              <a:lnSpc>
                <a:spcPct val="150000"/>
              </a:lnSpc>
            </a:pPr>
            <a:r>
              <a:rPr lang="de-DE" sz="3600" b="1" dirty="0" smtClean="0">
                <a:latin typeface="Open Sans"/>
                <a:cs typeface="Open Sans"/>
              </a:rPr>
              <a:t>(7) Datenschutz</a:t>
            </a:r>
          </a:p>
        </p:txBody>
      </p:sp>
    </p:spTree>
    <p:extLst>
      <p:ext uri="{BB962C8B-B14F-4D97-AF65-F5344CB8AC3E}">
        <p14:creationId xmlns:p14="http://schemas.microsoft.com/office/powerpoint/2010/main" val="36482143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4-01-22 um 23.3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469" y="95593"/>
            <a:ext cx="5604531" cy="6611774"/>
          </a:xfrm>
          <a:prstGeom prst="rect">
            <a:avLst/>
          </a:prstGeom>
        </p:spPr>
      </p:pic>
      <p:sp>
        <p:nvSpPr>
          <p:cNvPr id="5" name="Ecken des Rechtecks auf der gleichen Seite abrunden 4"/>
          <p:cNvSpPr/>
          <p:nvPr/>
        </p:nvSpPr>
        <p:spPr>
          <a:xfrm rot="5400000">
            <a:off x="384081" y="-217144"/>
            <a:ext cx="2632598" cy="340076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313728" cy="2062103"/>
          </a:xfrm>
          <a:prstGeom prst="rect">
            <a:avLst/>
          </a:prstGeom>
          <a:noFill/>
        </p:spPr>
        <p:txBody>
          <a:bodyPr wrap="none" rtlCol="0">
            <a:spAutoFit/>
          </a:bodyPr>
          <a:lstStyle/>
          <a:p>
            <a:pPr algn="ctr"/>
            <a:r>
              <a:rPr lang="de-DE" sz="3200" b="1" dirty="0" smtClean="0">
                <a:solidFill>
                  <a:srgbClr val="FFFFFF"/>
                </a:solidFill>
                <a:latin typeface="Open Sans"/>
                <a:cs typeface="Open Sans"/>
              </a:rPr>
              <a:t>Premium-</a:t>
            </a:r>
          </a:p>
          <a:p>
            <a:pPr algn="ctr"/>
            <a:r>
              <a:rPr lang="de-DE" sz="3200" b="1" dirty="0">
                <a:solidFill>
                  <a:srgbClr val="FFFFFF"/>
                </a:solidFill>
                <a:latin typeface="Open Sans"/>
                <a:cs typeface="Open Sans"/>
              </a:rPr>
              <a:t>A</a:t>
            </a:r>
            <a:r>
              <a:rPr lang="de-DE" sz="3200" b="1" dirty="0" smtClean="0">
                <a:solidFill>
                  <a:srgbClr val="FFFFFF"/>
                </a:solidFill>
                <a:latin typeface="Open Sans"/>
                <a:cs typeface="Open Sans"/>
              </a:rPr>
              <a:t>ccount </a:t>
            </a:r>
          </a:p>
          <a:p>
            <a:pPr algn="ctr"/>
            <a:r>
              <a:rPr lang="de-DE" sz="3200" b="1" dirty="0">
                <a:solidFill>
                  <a:srgbClr val="FFFFFF"/>
                </a:solidFill>
                <a:latin typeface="Open Sans"/>
                <a:cs typeface="Open Sans"/>
              </a:rPr>
              <a:t>f</a:t>
            </a:r>
            <a:r>
              <a:rPr lang="de-DE" sz="3200" b="1" dirty="0" smtClean="0">
                <a:solidFill>
                  <a:srgbClr val="FFFFFF"/>
                </a:solidFill>
                <a:latin typeface="Open Sans"/>
                <a:cs typeface="Open Sans"/>
              </a:rPr>
              <a:t>ür </a:t>
            </a:r>
          </a:p>
          <a:p>
            <a:pPr algn="ctr"/>
            <a:r>
              <a:rPr lang="de-DE" sz="3200" b="1" dirty="0" smtClean="0">
                <a:solidFill>
                  <a:srgbClr val="FFFFFF"/>
                </a:solidFill>
                <a:latin typeface="Open Sans"/>
                <a:cs typeface="Open Sans"/>
              </a:rPr>
              <a:t>DDB-Mitglieder</a:t>
            </a:r>
          </a:p>
        </p:txBody>
      </p:sp>
      <p:grpSp>
        <p:nvGrpSpPr>
          <p:cNvPr id="7" name="Gruppierung 6"/>
          <p:cNvGrpSpPr/>
          <p:nvPr/>
        </p:nvGrpSpPr>
        <p:grpSpPr>
          <a:xfrm>
            <a:off x="0" y="2970673"/>
            <a:ext cx="3539469" cy="1092062"/>
            <a:chOff x="1" y="166936"/>
            <a:chExt cx="2487999" cy="1092062"/>
          </a:xfrm>
          <a:solidFill>
            <a:srgbClr val="5AC825"/>
          </a:solidFill>
        </p:grpSpPr>
        <p:sp>
          <p:nvSpPr>
            <p:cNvPr id="8" name="Ecken des Rechtecks auf der gleichen Seite abrunden 7"/>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9" name="Textfeld 8"/>
            <p:cNvSpPr txBox="1"/>
            <p:nvPr/>
          </p:nvSpPr>
          <p:spPr>
            <a:xfrm>
              <a:off x="28952" y="431487"/>
              <a:ext cx="2459048" cy="523220"/>
            </a:xfrm>
            <a:prstGeom prst="rect">
              <a:avLst/>
            </a:prstGeom>
            <a:noFill/>
            <a:ln>
              <a:noFill/>
            </a:ln>
          </p:spPr>
          <p:txBody>
            <a:bodyPr wrap="none" rtlCol="0">
              <a:spAutoFit/>
            </a:bodyPr>
            <a:lstStyle/>
            <a:p>
              <a:r>
                <a:rPr lang="de-DE" sz="2800" b="1" dirty="0" smtClean="0">
                  <a:solidFill>
                    <a:srgbClr val="FFFFFF"/>
                  </a:solidFill>
                  <a:latin typeface="Open Sans"/>
                  <a:cs typeface="Open Sans"/>
                </a:rPr>
                <a:t>Expertenfunktion</a:t>
              </a:r>
              <a:endParaRPr lang="de-DE" sz="2800" b="1" dirty="0">
                <a:solidFill>
                  <a:srgbClr val="FFFFFF"/>
                </a:solidFill>
                <a:latin typeface="Open Sans"/>
                <a:cs typeface="Open Sans"/>
              </a:endParaRPr>
            </a:p>
          </p:txBody>
        </p:sp>
      </p:grpSp>
      <p:grpSp>
        <p:nvGrpSpPr>
          <p:cNvPr id="10" name="Gruppierung 9"/>
          <p:cNvGrpSpPr/>
          <p:nvPr/>
        </p:nvGrpSpPr>
        <p:grpSpPr>
          <a:xfrm>
            <a:off x="-1" y="4249714"/>
            <a:ext cx="3423242" cy="1092062"/>
            <a:chOff x="1" y="166936"/>
            <a:chExt cx="2406300" cy="1092062"/>
          </a:xfrm>
          <a:solidFill>
            <a:srgbClr val="5AC825"/>
          </a:solidFill>
        </p:grpSpPr>
        <p:sp>
          <p:nvSpPr>
            <p:cNvPr id="11" name="Ecken des Rechtecks auf der gleichen Seite abrunden 10"/>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2" name="Textfeld 11"/>
            <p:cNvSpPr txBox="1"/>
            <p:nvPr/>
          </p:nvSpPr>
          <p:spPr>
            <a:xfrm>
              <a:off x="28952" y="432360"/>
              <a:ext cx="2377349" cy="461665"/>
            </a:xfrm>
            <a:prstGeom prst="rect">
              <a:avLst/>
            </a:prstGeom>
            <a:noFill/>
            <a:ln>
              <a:noFill/>
            </a:ln>
          </p:spPr>
          <p:txBody>
            <a:bodyPr wrap="none" rtlCol="0">
              <a:spAutoFit/>
            </a:bodyPr>
            <a:lstStyle/>
            <a:p>
              <a:r>
                <a:rPr lang="de-DE" sz="2400" b="1" dirty="0" smtClean="0">
                  <a:solidFill>
                    <a:srgbClr val="FFFFFF"/>
                  </a:solidFill>
                  <a:latin typeface="Open Sans"/>
                  <a:cs typeface="Open Sans"/>
                </a:rPr>
                <a:t>Blog / Chat / Content</a:t>
              </a:r>
              <a:endParaRPr lang="de-DE" sz="2400" b="1" dirty="0">
                <a:solidFill>
                  <a:srgbClr val="FFFFFF"/>
                </a:solidFill>
                <a:latin typeface="Open Sans"/>
                <a:cs typeface="Open Sans"/>
              </a:endParaRPr>
            </a:p>
          </p:txBody>
        </p:sp>
      </p:grpSp>
      <p:grpSp>
        <p:nvGrpSpPr>
          <p:cNvPr id="13" name="Gruppierung 12"/>
          <p:cNvGrpSpPr/>
          <p:nvPr/>
        </p:nvGrpSpPr>
        <p:grpSpPr>
          <a:xfrm>
            <a:off x="2" y="5540195"/>
            <a:ext cx="3400758" cy="1092062"/>
            <a:chOff x="1" y="166936"/>
            <a:chExt cx="2390495" cy="1092062"/>
          </a:xfrm>
          <a:solidFill>
            <a:srgbClr val="5AC825"/>
          </a:solidFill>
        </p:grpSpPr>
        <p:sp>
          <p:nvSpPr>
            <p:cNvPr id="14" name="Ecken des Rechtecks auf der gleichen Seite abrunden 13"/>
            <p:cNvSpPr/>
            <p:nvPr/>
          </p:nvSpPr>
          <p:spPr>
            <a:xfrm rot="5400000">
              <a:off x="649218" y="-482281"/>
              <a:ext cx="1092062" cy="2390495"/>
            </a:xfrm>
            <a:prstGeom prst="round2SameRect">
              <a:avLst/>
            </a:prstGeom>
            <a:grp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5" name="Textfeld 14"/>
            <p:cNvSpPr txBox="1"/>
            <p:nvPr/>
          </p:nvSpPr>
          <p:spPr>
            <a:xfrm>
              <a:off x="28952" y="431487"/>
              <a:ext cx="2220635" cy="523220"/>
            </a:xfrm>
            <a:prstGeom prst="rect">
              <a:avLst/>
            </a:prstGeom>
            <a:noFill/>
            <a:ln>
              <a:noFill/>
            </a:ln>
          </p:spPr>
          <p:txBody>
            <a:bodyPr wrap="none" rtlCol="0">
              <a:spAutoFit/>
            </a:bodyPr>
            <a:lstStyle/>
            <a:p>
              <a:r>
                <a:rPr lang="de-DE" sz="2800" b="1" dirty="0" smtClean="0">
                  <a:solidFill>
                    <a:srgbClr val="FFFFFF"/>
                  </a:solidFill>
                  <a:latin typeface="Open Sans"/>
                  <a:cs typeface="Open Sans"/>
                </a:rPr>
                <a:t>Profilfunktionen</a:t>
              </a:r>
              <a:endParaRPr lang="de-DE" sz="2800" b="1" dirty="0">
                <a:solidFill>
                  <a:srgbClr val="FFFFFF"/>
                </a:solidFill>
                <a:latin typeface="Open Sans"/>
                <a:cs typeface="Open Sans"/>
              </a:endParaRPr>
            </a:p>
          </p:txBody>
        </p:sp>
      </p:grpSp>
    </p:spTree>
    <p:extLst>
      <p:ext uri="{BB962C8B-B14F-4D97-AF65-F5344CB8AC3E}">
        <p14:creationId xmlns:p14="http://schemas.microsoft.com/office/powerpoint/2010/main" val="61854622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56"/>
            <a:ext cx="9144000" cy="6858000"/>
          </a:xfrm>
          <a:prstGeom prst="rect">
            <a:avLst/>
          </a:prstGeom>
        </p:spPr>
      </p:pic>
      <p:pic>
        <p:nvPicPr>
          <p:cNvPr id="13" name="Bild 12" descr="qr-logo_sanex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872" y="2466804"/>
            <a:ext cx="1657388" cy="1657388"/>
          </a:xfrm>
          <a:prstGeom prst="rect">
            <a:avLst/>
          </a:prstGeom>
        </p:spPr>
      </p:pic>
      <p:sp>
        <p:nvSpPr>
          <p:cNvPr id="2" name="Textfeld 1"/>
          <p:cNvSpPr txBox="1"/>
          <p:nvPr/>
        </p:nvSpPr>
        <p:spPr>
          <a:xfrm>
            <a:off x="3739872" y="130260"/>
            <a:ext cx="4047452" cy="1446550"/>
          </a:xfrm>
          <a:prstGeom prst="rect">
            <a:avLst/>
          </a:prstGeom>
          <a:noFill/>
        </p:spPr>
        <p:txBody>
          <a:bodyPr wrap="none" rtlCol="0">
            <a:spAutoFit/>
          </a:bodyPr>
          <a:lstStyle/>
          <a:p>
            <a:r>
              <a:rPr lang="de-DE" sz="6000" dirty="0" smtClean="0">
                <a:latin typeface="Open Sans"/>
                <a:cs typeface="Open Sans"/>
              </a:rPr>
              <a:t>JUVANTIS</a:t>
            </a:r>
          </a:p>
          <a:p>
            <a:pPr>
              <a:lnSpc>
                <a:spcPct val="120000"/>
              </a:lnSpc>
            </a:pPr>
            <a:r>
              <a:rPr lang="de-DE" sz="2400" dirty="0" smtClean="0">
                <a:latin typeface="Open Sans"/>
                <a:cs typeface="Open Sans"/>
              </a:rPr>
              <a:t>Die Gesundheitsplattform.</a:t>
            </a:r>
            <a:endParaRPr lang="de-DE" sz="2400" dirty="0">
              <a:latin typeface="Open Sans"/>
              <a:cs typeface="Open Sans"/>
            </a:endParaRPr>
          </a:p>
        </p:txBody>
      </p:sp>
      <p:sp>
        <p:nvSpPr>
          <p:cNvPr id="3" name="Textfeld 2"/>
          <p:cNvSpPr txBox="1"/>
          <p:nvPr/>
        </p:nvSpPr>
        <p:spPr>
          <a:xfrm>
            <a:off x="1106173" y="2808447"/>
            <a:ext cx="2499302" cy="1315745"/>
          </a:xfrm>
          <a:prstGeom prst="rect">
            <a:avLst/>
          </a:prstGeom>
          <a:noFill/>
        </p:spPr>
        <p:txBody>
          <a:bodyPr wrap="none" rtlCol="0">
            <a:spAutoFit/>
          </a:bodyPr>
          <a:lstStyle/>
          <a:p>
            <a:pPr>
              <a:lnSpc>
                <a:spcPct val="150000"/>
              </a:lnSpc>
            </a:pPr>
            <a:r>
              <a:rPr lang="de-DE" b="1" dirty="0" smtClean="0">
                <a:latin typeface="Open Sans"/>
                <a:cs typeface="Open Sans"/>
              </a:rPr>
              <a:t>Kontaktdaten:</a:t>
            </a:r>
          </a:p>
          <a:p>
            <a:pPr>
              <a:lnSpc>
                <a:spcPct val="150000"/>
              </a:lnSpc>
            </a:pPr>
            <a:r>
              <a:rPr lang="de-DE" dirty="0" smtClean="0">
                <a:latin typeface="Open Sans"/>
                <a:cs typeface="Open Sans"/>
              </a:rPr>
              <a:t>s.stracke@sanexio.de</a:t>
            </a:r>
          </a:p>
          <a:p>
            <a:pPr>
              <a:lnSpc>
                <a:spcPct val="150000"/>
              </a:lnSpc>
            </a:pPr>
            <a:r>
              <a:rPr lang="de-DE" dirty="0" smtClean="0">
                <a:latin typeface="Open Sans"/>
                <a:cs typeface="Open Sans"/>
              </a:rPr>
              <a:t>0151 - 14998710</a:t>
            </a:r>
          </a:p>
        </p:txBody>
      </p:sp>
      <p:sp>
        <p:nvSpPr>
          <p:cNvPr id="4" name="Textfeld 3"/>
          <p:cNvSpPr txBox="1"/>
          <p:nvPr/>
        </p:nvSpPr>
        <p:spPr>
          <a:xfrm>
            <a:off x="5882631" y="2808447"/>
            <a:ext cx="2986940" cy="2123658"/>
          </a:xfrm>
          <a:prstGeom prst="rect">
            <a:avLst/>
          </a:prstGeom>
          <a:noFill/>
        </p:spPr>
        <p:txBody>
          <a:bodyPr wrap="none" rtlCol="0">
            <a:spAutoFit/>
          </a:bodyPr>
          <a:lstStyle/>
          <a:p>
            <a:r>
              <a:rPr lang="de-DE" sz="4400" dirty="0" smtClean="0"/>
              <a:t>FRAGEN </a:t>
            </a:r>
            <a:endParaRPr lang="de-DE" sz="4400" dirty="0" smtClean="0"/>
          </a:p>
          <a:p>
            <a:r>
              <a:rPr lang="de-DE" sz="4400" dirty="0" smtClean="0"/>
              <a:t> </a:t>
            </a:r>
          </a:p>
          <a:p>
            <a:r>
              <a:rPr lang="de-DE" sz="4400" dirty="0" smtClean="0"/>
              <a:t>DISKUSSION</a:t>
            </a:r>
            <a:endParaRPr lang="de-DE" sz="4400" dirty="0"/>
          </a:p>
        </p:txBody>
      </p:sp>
      <p:sp>
        <p:nvSpPr>
          <p:cNvPr id="7" name="Textfeld 6"/>
          <p:cNvSpPr txBox="1"/>
          <p:nvPr/>
        </p:nvSpPr>
        <p:spPr>
          <a:xfrm>
            <a:off x="1106173" y="4428700"/>
            <a:ext cx="3382056" cy="1731243"/>
          </a:xfrm>
          <a:prstGeom prst="rect">
            <a:avLst/>
          </a:prstGeom>
          <a:noFill/>
        </p:spPr>
        <p:txBody>
          <a:bodyPr wrap="none" rtlCol="0">
            <a:spAutoFit/>
          </a:bodyPr>
          <a:lstStyle/>
          <a:p>
            <a:pPr>
              <a:lnSpc>
                <a:spcPct val="150000"/>
              </a:lnSpc>
            </a:pPr>
            <a:r>
              <a:rPr lang="de-DE" b="1" dirty="0" smtClean="0">
                <a:latin typeface="Open Sans"/>
                <a:cs typeface="Open Sans"/>
              </a:rPr>
              <a:t>Weitere Informationen:</a:t>
            </a:r>
            <a:endParaRPr lang="de-DE" b="1" dirty="0" smtClean="0">
              <a:latin typeface="Open Sans"/>
              <a:cs typeface="Open Sans"/>
            </a:endParaRPr>
          </a:p>
          <a:p>
            <a:pPr>
              <a:lnSpc>
                <a:spcPct val="150000"/>
              </a:lnSpc>
            </a:pPr>
            <a:r>
              <a:rPr lang="de-DE" dirty="0" smtClean="0">
                <a:latin typeface="Open Sans"/>
                <a:cs typeface="Open Sans"/>
              </a:rPr>
              <a:t>www.</a:t>
            </a:r>
            <a:r>
              <a:rPr lang="de-DE" b="1" dirty="0" smtClean="0">
                <a:latin typeface="Open Sans"/>
                <a:cs typeface="Open Sans"/>
              </a:rPr>
              <a:t>sanexio</a:t>
            </a:r>
            <a:r>
              <a:rPr lang="de-DE" b="1" dirty="0" smtClean="0">
                <a:latin typeface="Open Sans"/>
                <a:cs typeface="Open Sans"/>
              </a:rPr>
              <a:t>.</a:t>
            </a:r>
            <a:r>
              <a:rPr lang="de-DE" dirty="0" smtClean="0">
                <a:latin typeface="Open Sans"/>
                <a:cs typeface="Open Sans"/>
              </a:rPr>
              <a:t>de</a:t>
            </a:r>
          </a:p>
          <a:p>
            <a:pPr>
              <a:lnSpc>
                <a:spcPct val="150000"/>
              </a:lnSpc>
            </a:pPr>
            <a:r>
              <a:rPr lang="de-DE" dirty="0" err="1" smtClean="0">
                <a:latin typeface="Open Sans"/>
                <a:cs typeface="Open Sans"/>
              </a:rPr>
              <a:t>www.</a:t>
            </a:r>
            <a:r>
              <a:rPr lang="de-DE" b="1" dirty="0" err="1" smtClean="0">
                <a:latin typeface="Open Sans"/>
                <a:cs typeface="Open Sans"/>
              </a:rPr>
              <a:t>selbsthilfe-diabetes</a:t>
            </a:r>
            <a:r>
              <a:rPr lang="de-DE" dirty="0" err="1" smtClean="0">
                <a:latin typeface="Open Sans"/>
                <a:cs typeface="Open Sans"/>
              </a:rPr>
              <a:t>.de</a:t>
            </a:r>
            <a:endParaRPr lang="de-DE" dirty="0" smtClean="0">
              <a:latin typeface="Open Sans"/>
              <a:cs typeface="Open Sans"/>
            </a:endParaRPr>
          </a:p>
          <a:p>
            <a:pPr>
              <a:lnSpc>
                <a:spcPct val="150000"/>
              </a:lnSpc>
            </a:pPr>
            <a:endParaRPr lang="de-DE" b="1" dirty="0" smtClean="0">
              <a:latin typeface="Open Sans"/>
              <a:cs typeface="Open Sans"/>
            </a:endParaRPr>
          </a:p>
        </p:txBody>
      </p:sp>
    </p:spTree>
    <p:extLst>
      <p:ext uri="{BB962C8B-B14F-4D97-AF65-F5344CB8AC3E}">
        <p14:creationId xmlns:p14="http://schemas.microsoft.com/office/powerpoint/2010/main" val="10479532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2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50545" cy="6853166"/>
          </a:xfrm>
          <a:prstGeom prst="rect">
            <a:avLst/>
          </a:prstGeom>
        </p:spPr>
      </p:pic>
    </p:spTree>
    <p:extLst>
      <p:ext uri="{BB962C8B-B14F-4D97-AF65-F5344CB8AC3E}">
        <p14:creationId xmlns:p14="http://schemas.microsoft.com/office/powerpoint/2010/main" val="387666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7" name="Bild 6" descr="Bildschirmfoto 2013-11-17 um 10.35.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81455" cy="6786937"/>
          </a:xfrm>
          <a:prstGeom prst="rect">
            <a:avLst/>
          </a:prstGeom>
        </p:spPr>
      </p:pic>
    </p:spTree>
    <p:extLst>
      <p:ext uri="{BB962C8B-B14F-4D97-AF65-F5344CB8AC3E}">
        <p14:creationId xmlns:p14="http://schemas.microsoft.com/office/powerpoint/2010/main" val="19821776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739235" y="-1572299"/>
            <a:ext cx="1092062" cy="4570531"/>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4541578" cy="523220"/>
          </a:xfrm>
          <a:prstGeom prst="rect">
            <a:avLst/>
          </a:prstGeom>
          <a:noFill/>
        </p:spPr>
        <p:txBody>
          <a:bodyPr wrap="none" rtlCol="0">
            <a:spAutoFit/>
          </a:bodyPr>
          <a:lstStyle/>
          <a:p>
            <a:r>
              <a:rPr lang="de-DE" sz="2800" b="1" dirty="0" smtClean="0">
                <a:solidFill>
                  <a:srgbClr val="FFFFFF"/>
                </a:solidFill>
                <a:latin typeface="Open Sans"/>
                <a:cs typeface="Open Sans"/>
              </a:rPr>
              <a:t>Therapeutischer Ansatz:</a:t>
            </a:r>
            <a:endParaRPr lang="de-DE" sz="2800" b="1" dirty="0">
              <a:solidFill>
                <a:srgbClr val="FFFFFF"/>
              </a:solidFill>
              <a:latin typeface="Open Sans"/>
              <a:cs typeface="Open Sans"/>
            </a:endParaRPr>
          </a:p>
        </p:txBody>
      </p:sp>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graphicFrame>
        <p:nvGraphicFramePr>
          <p:cNvPr id="2" name="Diagramm 1"/>
          <p:cNvGraphicFramePr/>
          <p:nvPr>
            <p:extLst>
              <p:ext uri="{D42A27DB-BD31-4B8C-83A1-F6EECF244321}">
                <p14:modId xmlns:p14="http://schemas.microsoft.com/office/powerpoint/2010/main" val="1075956521"/>
              </p:ext>
            </p:extLst>
          </p:nvPr>
        </p:nvGraphicFramePr>
        <p:xfrm>
          <a:off x="28952" y="1335546"/>
          <a:ext cx="8225740" cy="523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Bild 7" descr="juvanti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2177" y="1258998"/>
            <a:ext cx="1867448" cy="1867448"/>
          </a:xfrm>
          <a:prstGeom prst="rect">
            <a:avLst/>
          </a:prstGeom>
        </p:spPr>
      </p:pic>
      <p:pic>
        <p:nvPicPr>
          <p:cNvPr id="3" name="Bild 2" descr="docvocat.ps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48" y="4708037"/>
            <a:ext cx="1867448" cy="1867448"/>
          </a:xfrm>
          <a:prstGeom prst="rect">
            <a:avLst/>
          </a:prstGeom>
        </p:spPr>
      </p:pic>
      <p:sp>
        <p:nvSpPr>
          <p:cNvPr id="4" name="Textfeld 3"/>
          <p:cNvSpPr txBox="1"/>
          <p:nvPr/>
        </p:nvSpPr>
        <p:spPr>
          <a:xfrm>
            <a:off x="7145092" y="3126446"/>
            <a:ext cx="934533" cy="369332"/>
          </a:xfrm>
          <a:prstGeom prst="rect">
            <a:avLst/>
          </a:prstGeom>
          <a:noFill/>
        </p:spPr>
        <p:txBody>
          <a:bodyPr wrap="none" rtlCol="0">
            <a:spAutoFit/>
          </a:bodyPr>
          <a:lstStyle/>
          <a:p>
            <a:r>
              <a:rPr lang="de-DE" dirty="0" err="1" smtClean="0"/>
              <a:t>Juvantis</a:t>
            </a:r>
            <a:endParaRPr lang="de-DE" dirty="0"/>
          </a:p>
        </p:txBody>
      </p:sp>
    </p:spTree>
    <p:extLst>
      <p:ext uri="{BB962C8B-B14F-4D97-AF65-F5344CB8AC3E}">
        <p14:creationId xmlns:p14="http://schemas.microsoft.com/office/powerpoint/2010/main" val="17417274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772590" y="-3605652"/>
            <a:ext cx="1092062" cy="8637238"/>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661145" cy="584776"/>
          </a:xfrm>
          <a:prstGeom prst="rect">
            <a:avLst/>
          </a:prstGeom>
          <a:noFill/>
        </p:spPr>
        <p:txBody>
          <a:bodyPr wrap="none" rtlCol="0">
            <a:spAutoFit/>
          </a:bodyPr>
          <a:lstStyle/>
          <a:p>
            <a:r>
              <a:rPr lang="de-DE" sz="3200" b="1" dirty="0" smtClean="0">
                <a:solidFill>
                  <a:srgbClr val="FFFFFF"/>
                </a:solidFill>
                <a:latin typeface="Open Sans"/>
                <a:cs typeface="Open Sans"/>
              </a:rPr>
              <a:t>Aktuelle telemedizinische Anwendungen:</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44118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Telediagnostik (insbesondere Teleradiologie)</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Teletherapie, Telerehabilitation</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Telekonsultation, –</a:t>
            </a:r>
            <a:r>
              <a:rPr lang="de-DE" dirty="0" err="1" smtClean="0">
                <a:solidFill>
                  <a:schemeClr val="tx1"/>
                </a:solidFill>
                <a:latin typeface="Open Sans"/>
                <a:ea typeface="ＭＳ Ｐゴシック" charset="0"/>
                <a:cs typeface="Open Sans"/>
              </a:rPr>
              <a:t>konferenzen</a:t>
            </a:r>
            <a:r>
              <a:rPr lang="de-DE" dirty="0" smtClean="0">
                <a:solidFill>
                  <a:schemeClr val="tx1"/>
                </a:solidFill>
                <a:latin typeface="Open Sans"/>
                <a:ea typeface="ＭＳ Ｐゴシック" charset="0"/>
                <a:cs typeface="Open Sans"/>
              </a:rPr>
              <a:t>, -</a:t>
            </a:r>
            <a:r>
              <a:rPr lang="de-DE" dirty="0" err="1" smtClean="0">
                <a:solidFill>
                  <a:schemeClr val="tx1"/>
                </a:solidFill>
                <a:latin typeface="Open Sans"/>
                <a:ea typeface="ＭＳ Ｐゴシック" charset="0"/>
                <a:cs typeface="Open Sans"/>
              </a:rPr>
              <a:t>teaching</a:t>
            </a:r>
            <a:endParaRPr lang="de-DE" dirty="0" smtClean="0">
              <a:solidFill>
                <a:schemeClr val="tx1"/>
              </a:solidFill>
              <a:latin typeface="Open Sans"/>
              <a:ea typeface="ＭＳ Ｐゴシック" charset="0"/>
              <a:cs typeface="Open Sans"/>
            </a:endParaRPr>
          </a:p>
          <a:p>
            <a:pPr lvl="3"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sym typeface="Wingdings" charset="0"/>
              </a:rPr>
              <a:t>Telerescue</a:t>
            </a:r>
            <a:r>
              <a:rPr lang="de-DE" dirty="0" smtClean="0">
                <a:solidFill>
                  <a:schemeClr val="tx1"/>
                </a:solidFill>
                <a:latin typeface="Open Sans"/>
                <a:ea typeface="ＭＳ Ｐゴシック" charset="0"/>
                <a:cs typeface="Open Sans"/>
                <a:sym typeface="Wingdings" charset="0"/>
              </a:rPr>
              <a:t> in der Notfallmedizin</a:t>
            </a:r>
          </a:p>
          <a:p>
            <a:pPr lvl="2"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rPr>
              <a:t>Telemonitoring</a:t>
            </a:r>
            <a:r>
              <a:rPr lang="de-DE" dirty="0" smtClean="0">
                <a:solidFill>
                  <a:schemeClr val="tx1"/>
                </a:solidFill>
                <a:latin typeface="Open Sans"/>
                <a:ea typeface="ＭＳ Ｐゴシック" charset="0"/>
                <a:cs typeface="Open Sans"/>
              </a:rPr>
              <a:t> / Telebiometrie</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Diabetes: Blutzuckermessungen</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Asthma: Messung des Atemwegs-Widerstandes</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Herzerkrankungen: Blutdruck, Puls, EKG</a:t>
            </a:r>
            <a:endParaRPr lang="de-DE" dirty="0">
              <a:solidFill>
                <a:schemeClr val="tx1"/>
              </a:solidFill>
              <a:latin typeface="Open Sans"/>
              <a:ea typeface="ＭＳ Ｐゴシック" charset="0"/>
              <a:cs typeface="Open Sans"/>
            </a:endParaRPr>
          </a:p>
        </p:txBody>
      </p:sp>
    </p:spTree>
    <p:extLst>
      <p:ext uri="{BB962C8B-B14F-4D97-AF65-F5344CB8AC3E}">
        <p14:creationId xmlns:p14="http://schemas.microsoft.com/office/powerpoint/2010/main" val="20223072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244802" y="-1077866"/>
            <a:ext cx="1092062" cy="358166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464360" cy="523220"/>
          </a:xfrm>
          <a:prstGeom prst="rect">
            <a:avLst/>
          </a:prstGeom>
          <a:noFill/>
        </p:spPr>
        <p:txBody>
          <a:bodyPr wrap="none" rtlCol="0">
            <a:spAutoFit/>
          </a:bodyPr>
          <a:lstStyle/>
          <a:p>
            <a:r>
              <a:rPr lang="de-DE" sz="2800" b="1" dirty="0" smtClean="0">
                <a:solidFill>
                  <a:srgbClr val="FFFFFF"/>
                </a:solidFill>
                <a:latin typeface="Open Sans"/>
                <a:cs typeface="Open Sans"/>
              </a:rPr>
              <a:t>Kurze Vorstellung:</a:t>
            </a:r>
            <a:endParaRPr lang="de-DE" sz="2800" b="1" dirty="0">
              <a:solidFill>
                <a:srgbClr val="FFFFFF"/>
              </a:solidFill>
              <a:latin typeface="Open Sans"/>
              <a:cs typeface="Open Sans"/>
            </a:endParaRPr>
          </a:p>
        </p:txBody>
      </p:sp>
      <p:pic>
        <p:nvPicPr>
          <p:cNvPr id="10" name="Bild 9"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061" y="6316089"/>
            <a:ext cx="1818871" cy="378932"/>
          </a:xfrm>
          <a:prstGeom prst="rect">
            <a:avLst/>
          </a:prstGeom>
        </p:spPr>
      </p:pic>
      <p:pic>
        <p:nvPicPr>
          <p:cNvPr id="2" name="Bild 1" descr="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57" y="1613779"/>
            <a:ext cx="2799455" cy="1077790"/>
          </a:xfrm>
          <a:prstGeom prst="rect">
            <a:avLst/>
          </a:prstGeom>
        </p:spPr>
      </p:pic>
      <p:sp>
        <p:nvSpPr>
          <p:cNvPr id="11" name="Ecken des Rechtecks auf der gleichen Seite abrunden 10"/>
          <p:cNvSpPr/>
          <p:nvPr/>
        </p:nvSpPr>
        <p:spPr>
          <a:xfrm rot="5400000">
            <a:off x="1705110" y="1673398"/>
            <a:ext cx="1092062" cy="4502281"/>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2" name="Textfeld 11"/>
          <p:cNvSpPr txBox="1"/>
          <p:nvPr/>
        </p:nvSpPr>
        <p:spPr>
          <a:xfrm>
            <a:off x="28952" y="3643059"/>
            <a:ext cx="4413062" cy="523220"/>
          </a:xfrm>
          <a:prstGeom prst="rect">
            <a:avLst/>
          </a:prstGeom>
          <a:noFill/>
        </p:spPr>
        <p:txBody>
          <a:bodyPr wrap="none" rtlCol="0">
            <a:spAutoFit/>
          </a:bodyPr>
          <a:lstStyle/>
          <a:p>
            <a:r>
              <a:rPr lang="de-DE" sz="2800" b="1" dirty="0" smtClean="0">
                <a:solidFill>
                  <a:srgbClr val="FFFFFF"/>
                </a:solidFill>
                <a:latin typeface="Open Sans"/>
                <a:cs typeface="Open Sans"/>
              </a:rPr>
              <a:t>Weitere Informationen:</a:t>
            </a:r>
            <a:endParaRPr lang="de-DE" sz="2800" b="1" dirty="0">
              <a:solidFill>
                <a:srgbClr val="FFFFFF"/>
              </a:solidFill>
              <a:latin typeface="Open Sans"/>
              <a:cs typeface="Open Sans"/>
            </a:endParaRPr>
          </a:p>
        </p:txBody>
      </p:sp>
      <p:sp>
        <p:nvSpPr>
          <p:cNvPr id="13" name="Inhaltsplatzhalter 2"/>
          <p:cNvSpPr txBox="1">
            <a:spLocks/>
          </p:cNvSpPr>
          <p:nvPr/>
        </p:nvSpPr>
        <p:spPr>
          <a:xfrm>
            <a:off x="778850" y="4667585"/>
            <a:ext cx="7311678" cy="95168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ea typeface="ＭＳ Ｐゴシック" charset="0"/>
                <a:cs typeface="Open Sans"/>
              </a:rPr>
              <a:t>www.</a:t>
            </a:r>
            <a:r>
              <a:rPr lang="de-DE" sz="2800" b="1" dirty="0" smtClean="0">
                <a:solidFill>
                  <a:schemeClr val="tx1"/>
                </a:solidFill>
                <a:latin typeface="Open Sans"/>
                <a:ea typeface="ＭＳ Ｐゴシック" charset="0"/>
                <a:cs typeface="Open Sans"/>
              </a:rPr>
              <a:t>sanexio.</a:t>
            </a:r>
            <a:r>
              <a:rPr lang="de-DE" sz="2800" dirty="0" smtClean="0">
                <a:solidFill>
                  <a:schemeClr val="tx1"/>
                </a:solidFill>
                <a:latin typeface="Open Sans"/>
                <a:ea typeface="ＭＳ Ｐゴシック" charset="0"/>
                <a:cs typeface="Open Sans"/>
              </a:rPr>
              <a:t>de</a:t>
            </a:r>
          </a:p>
          <a:p>
            <a:pPr algn="l">
              <a:lnSpc>
                <a:spcPct val="150000"/>
              </a:lnSpc>
            </a:pPr>
            <a:endParaRPr lang="de-DE" sz="2200" dirty="0">
              <a:solidFill>
                <a:schemeClr val="tx1"/>
              </a:solidFill>
              <a:latin typeface="Calibri" charset="0"/>
              <a:ea typeface="ＭＳ Ｐゴシック" charset="0"/>
              <a:cs typeface="Calibri" charset="0"/>
            </a:endParaRPr>
          </a:p>
        </p:txBody>
      </p:sp>
    </p:spTree>
    <p:extLst>
      <p:ext uri="{BB962C8B-B14F-4D97-AF65-F5344CB8AC3E}">
        <p14:creationId xmlns:p14="http://schemas.microsoft.com/office/powerpoint/2010/main" val="4900449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04643" y="-2737706"/>
            <a:ext cx="1092062" cy="690134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72394" cy="584776"/>
          </a:xfrm>
          <a:prstGeom prst="rect">
            <a:avLst/>
          </a:prstGeom>
          <a:noFill/>
        </p:spPr>
        <p:txBody>
          <a:bodyPr wrap="none" rtlCol="0">
            <a:spAutoFit/>
          </a:bodyPr>
          <a:lstStyle/>
          <a:p>
            <a:r>
              <a:rPr lang="de-DE" sz="3200" b="1" dirty="0" smtClean="0">
                <a:solidFill>
                  <a:srgbClr val="FFFFFF"/>
                </a:solidFill>
                <a:latin typeface="Open Sans"/>
                <a:cs typeface="Open Sans"/>
              </a:rPr>
              <a:t>Elektronische Gesundheitskarte:</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Ein Projekt wie Stuttgart 21 oder BER ? </a:t>
            </a:r>
            <a:r>
              <a:rPr lang="de-DE" b="1" dirty="0" smtClean="0">
                <a:solidFill>
                  <a:schemeClr val="tx1"/>
                </a:solidFill>
                <a:latin typeface="Open Sans"/>
                <a:ea typeface="ＭＳ Ｐゴシック" charset="0"/>
                <a:cs typeface="Open Sans"/>
              </a:rPr>
              <a:t>Geplanter Termin 1.1.2006</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Versicherungskarte und elektronisches Rezept</a:t>
            </a:r>
            <a:endParaRPr lang="de-DE" dirty="0">
              <a:solidFill>
                <a:schemeClr val="tx1"/>
              </a:solidFill>
              <a:latin typeface="Open Sans"/>
              <a:ea typeface="ＭＳ Ｐゴシック" charset="0"/>
              <a:cs typeface="Open Sans"/>
              <a:sym typeface="Wingdings" charset="0"/>
            </a:endParaRP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Elektronischer Arztbrief</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Schlüssel für „elektronische Datentresore“: Voraussetzung für elektronische Patientenakte</a:t>
            </a:r>
          </a:p>
          <a:p>
            <a:pPr lvl="2" indent="-342900" algn="l">
              <a:lnSpc>
                <a:spcPct val="150000"/>
              </a:lnSpc>
              <a:spcAft>
                <a:spcPts val="600"/>
              </a:spcAft>
              <a:buClr>
                <a:srgbClr val="294252"/>
              </a:buClr>
              <a:buFont typeface="Wingdings" charset="0"/>
              <a:buChar char="Ø"/>
            </a:pPr>
            <a:r>
              <a:rPr lang="de-DE" b="1" dirty="0" smtClean="0">
                <a:solidFill>
                  <a:schemeClr val="tx1"/>
                </a:solidFill>
                <a:latin typeface="Open Sans"/>
                <a:ea typeface="ＭＳ Ｐゴシック" charset="0"/>
                <a:cs typeface="Open Sans"/>
              </a:rPr>
              <a:t>Bisherige geschätzte Kosten                                   ca. 5 Milliarden €</a:t>
            </a:r>
          </a:p>
          <a:p>
            <a:pPr algn="l">
              <a:lnSpc>
                <a:spcPct val="150000"/>
              </a:lnSpc>
            </a:pPr>
            <a:endParaRPr lang="de-DE" sz="2800" dirty="0" smtClean="0">
              <a:solidFill>
                <a:schemeClr val="tx1"/>
              </a:solidFill>
              <a:latin typeface="Open Sans"/>
              <a:cs typeface="Open Sans"/>
            </a:endParaRPr>
          </a:p>
        </p:txBody>
      </p:sp>
    </p:spTree>
    <p:extLst>
      <p:ext uri="{BB962C8B-B14F-4D97-AF65-F5344CB8AC3E}">
        <p14:creationId xmlns:p14="http://schemas.microsoft.com/office/powerpoint/2010/main" val="239471601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249515" y="-2082579"/>
            <a:ext cx="1092062" cy="559109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562139" cy="584776"/>
          </a:xfrm>
          <a:prstGeom prst="rect">
            <a:avLst/>
          </a:prstGeom>
          <a:noFill/>
        </p:spPr>
        <p:txBody>
          <a:bodyPr wrap="none" rtlCol="0">
            <a:spAutoFit/>
          </a:bodyPr>
          <a:lstStyle/>
          <a:p>
            <a:r>
              <a:rPr lang="de-DE" sz="3200" b="1" dirty="0" smtClean="0">
                <a:solidFill>
                  <a:srgbClr val="FFFFFF"/>
                </a:solidFill>
                <a:latin typeface="Open Sans"/>
                <a:cs typeface="Open Sans"/>
              </a:rPr>
              <a:t>Informationsübertragung:</a:t>
            </a:r>
            <a:endParaRPr lang="de-DE" sz="3200" b="1" dirty="0">
              <a:solidFill>
                <a:srgbClr val="FFFFFF"/>
              </a:solidFill>
              <a:latin typeface="Open Sans"/>
              <a:cs typeface="Open Sans"/>
            </a:endParaRPr>
          </a:p>
        </p:txBody>
      </p:sp>
      <p:sp>
        <p:nvSpPr>
          <p:cNvPr id="8" name="Inhaltsplatzhalter 2"/>
          <p:cNvSpPr txBox="1">
            <a:spLocks/>
          </p:cNvSpPr>
          <p:nvPr/>
        </p:nvSpPr>
        <p:spPr>
          <a:xfrm>
            <a:off x="353295" y="1362462"/>
            <a:ext cx="8229600" cy="48560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endParaRPr lang="de-DE" sz="2800" dirty="0" smtClean="0">
              <a:solidFill>
                <a:schemeClr val="tx1"/>
              </a:solidFill>
              <a:latin typeface="Open Sans"/>
              <a:cs typeface="Open Sans"/>
            </a:endParaRPr>
          </a:p>
        </p:txBody>
      </p:sp>
      <p:pic>
        <p:nvPicPr>
          <p:cNvPr id="12" name="Bild 11" descr="circuit-switch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 y="1657312"/>
            <a:ext cx="4597613" cy="3724066"/>
          </a:xfrm>
          <a:prstGeom prst="rect">
            <a:avLst/>
          </a:prstGeom>
        </p:spPr>
      </p:pic>
      <p:pic>
        <p:nvPicPr>
          <p:cNvPr id="13" name="Bild 12" descr="packet-switche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525" y="1657312"/>
            <a:ext cx="4678475" cy="3724066"/>
          </a:xfrm>
          <a:prstGeom prst="rect">
            <a:avLst/>
          </a:prstGeom>
        </p:spPr>
      </p:pic>
      <p:sp>
        <p:nvSpPr>
          <p:cNvPr id="2" name="Textfeld 1"/>
          <p:cNvSpPr txBox="1"/>
          <p:nvPr/>
        </p:nvSpPr>
        <p:spPr>
          <a:xfrm>
            <a:off x="353295" y="5390059"/>
            <a:ext cx="1071828" cy="707886"/>
          </a:xfrm>
          <a:prstGeom prst="rect">
            <a:avLst/>
          </a:prstGeom>
          <a:noFill/>
        </p:spPr>
        <p:txBody>
          <a:bodyPr wrap="none" rtlCol="0">
            <a:spAutoFit/>
          </a:bodyPr>
          <a:lstStyle/>
          <a:p>
            <a:r>
              <a:rPr lang="de-DE" sz="4000" dirty="0" smtClean="0"/>
              <a:t>VPN</a:t>
            </a:r>
            <a:endParaRPr lang="de-DE" sz="4000" dirty="0"/>
          </a:p>
        </p:txBody>
      </p:sp>
      <p:sp>
        <p:nvSpPr>
          <p:cNvPr id="3" name="Textfeld 2"/>
          <p:cNvSpPr txBox="1"/>
          <p:nvPr/>
        </p:nvSpPr>
        <p:spPr>
          <a:xfrm>
            <a:off x="4787675" y="5390059"/>
            <a:ext cx="2849658" cy="707886"/>
          </a:xfrm>
          <a:prstGeom prst="rect">
            <a:avLst/>
          </a:prstGeom>
          <a:noFill/>
        </p:spPr>
        <p:txBody>
          <a:bodyPr wrap="none" rtlCol="0">
            <a:spAutoFit/>
          </a:bodyPr>
          <a:lstStyle/>
          <a:p>
            <a:r>
              <a:rPr lang="de-DE" sz="4000" dirty="0" smtClean="0"/>
              <a:t>Peer-</a:t>
            </a:r>
            <a:r>
              <a:rPr lang="de-DE" sz="4000" dirty="0" err="1" smtClean="0"/>
              <a:t>to</a:t>
            </a:r>
            <a:r>
              <a:rPr lang="de-DE" sz="4000" dirty="0" smtClean="0"/>
              <a:t>-Peer</a:t>
            </a:r>
            <a:endParaRPr lang="de-DE" sz="4000" dirty="0"/>
          </a:p>
        </p:txBody>
      </p:sp>
    </p:spTree>
    <p:extLst>
      <p:ext uri="{BB962C8B-B14F-4D97-AF65-F5344CB8AC3E}">
        <p14:creationId xmlns:p14="http://schemas.microsoft.com/office/powerpoint/2010/main" val="20504136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468078" y="-301141"/>
            <a:ext cx="1092062" cy="20282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2.0 :</a:t>
            </a:r>
            <a:endParaRPr lang="de-DE" sz="3200" b="1" dirty="0">
              <a:solidFill>
                <a:srgbClr val="FFFFFF"/>
              </a:solidFill>
              <a:latin typeface="Open Sans"/>
              <a:cs typeface="Open Sans"/>
            </a:endParaRPr>
          </a:p>
        </p:txBody>
      </p:sp>
      <p:grpSp>
        <p:nvGrpSpPr>
          <p:cNvPr id="16" name="Gruppierung 15"/>
          <p:cNvGrpSpPr/>
          <p:nvPr/>
        </p:nvGrpSpPr>
        <p:grpSpPr>
          <a:xfrm>
            <a:off x="2185788" y="1628567"/>
            <a:ext cx="5185561" cy="4284911"/>
            <a:chOff x="2185788" y="1628567"/>
            <a:chExt cx="5185561" cy="4284911"/>
          </a:xfrm>
        </p:grpSpPr>
        <p:pic>
          <p:nvPicPr>
            <p:cNvPr id="2" name="Bild 1"/>
            <p:cNvPicPr>
              <a:picLocks noChangeAspect="1"/>
            </p:cNvPicPr>
            <p:nvPr/>
          </p:nvPicPr>
          <p:blipFill>
            <a:blip r:embed="rId3"/>
            <a:stretch>
              <a:fillRect/>
            </a:stretch>
          </p:blipFill>
          <p:spPr>
            <a:xfrm>
              <a:off x="2185788" y="1628567"/>
              <a:ext cx="5185561" cy="4284911"/>
            </a:xfrm>
            <a:prstGeom prst="rect">
              <a:avLst/>
            </a:prstGeom>
          </p:spPr>
        </p:pic>
        <p:pic>
          <p:nvPicPr>
            <p:cNvPr id="5" name="Bild 4"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540" y="2890223"/>
              <a:ext cx="451870" cy="451870"/>
            </a:xfrm>
            <a:prstGeom prst="rect">
              <a:avLst/>
            </a:prstGeom>
          </p:spPr>
        </p:pic>
        <p:pic>
          <p:nvPicPr>
            <p:cNvPr id="8" name="Bild 7" descr="inde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924" y="2643971"/>
              <a:ext cx="492504" cy="492504"/>
            </a:xfrm>
            <a:prstGeom prst="rect">
              <a:avLst/>
            </a:prstGeom>
          </p:spPr>
        </p:pic>
        <p:pic>
          <p:nvPicPr>
            <p:cNvPr id="9" name="Bild 8"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6836" y="2145268"/>
              <a:ext cx="635098" cy="635098"/>
            </a:xfrm>
            <a:prstGeom prst="rect">
              <a:avLst/>
            </a:prstGeom>
          </p:spPr>
        </p:pic>
        <p:pic>
          <p:nvPicPr>
            <p:cNvPr id="10" name="Bild 9" descr="inde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9728" y="2045630"/>
              <a:ext cx="598341" cy="598341"/>
            </a:xfrm>
            <a:prstGeom prst="rect">
              <a:avLst/>
            </a:prstGeom>
          </p:spPr>
        </p:pic>
        <p:pic>
          <p:nvPicPr>
            <p:cNvPr id="12" name="Bild 11" descr="index.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379" y="3429502"/>
              <a:ext cx="533277" cy="530907"/>
            </a:xfrm>
            <a:prstGeom prst="rect">
              <a:avLst/>
            </a:prstGeom>
          </p:spPr>
        </p:pic>
        <p:pic>
          <p:nvPicPr>
            <p:cNvPr id="13" name="Bild 12" descr="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0533" y="2876577"/>
              <a:ext cx="587755" cy="519796"/>
            </a:xfrm>
            <a:prstGeom prst="rect">
              <a:avLst/>
            </a:prstGeom>
          </p:spPr>
        </p:pic>
        <p:pic>
          <p:nvPicPr>
            <p:cNvPr id="15" name="Bild 14" descr="xing_logo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4926" y="3433696"/>
              <a:ext cx="903614" cy="356928"/>
            </a:xfrm>
            <a:prstGeom prst="rect">
              <a:avLst/>
            </a:prstGeom>
          </p:spPr>
        </p:pic>
      </p:grpSp>
      <p:sp>
        <p:nvSpPr>
          <p:cNvPr id="17" name="Oval 16"/>
          <p:cNvSpPr/>
          <p:nvPr/>
        </p:nvSpPr>
        <p:spPr>
          <a:xfrm>
            <a:off x="1620958" y="1788135"/>
            <a:ext cx="6391168" cy="4391087"/>
          </a:xfrm>
          <a:prstGeom prst="ellipse">
            <a:avLst/>
          </a:prstGeom>
          <a:noFill/>
          <a:ln w="508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19" name="Gerade Verbindung 18"/>
          <p:cNvCxnSpPr/>
          <p:nvPr/>
        </p:nvCxnSpPr>
        <p:spPr>
          <a:xfrm flipV="1">
            <a:off x="5698379" y="651301"/>
            <a:ext cx="1278169" cy="2000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V="1">
            <a:off x="6231656" y="2780366"/>
            <a:ext cx="2182286" cy="9320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1058286" y="4298589"/>
            <a:ext cx="2653856" cy="14898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a:xfrm>
            <a:off x="789644" y="2145268"/>
            <a:ext cx="1815282" cy="1412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p:nvCxnSpPr>
        <p:spPr>
          <a:xfrm flipH="1">
            <a:off x="3288828" y="3264648"/>
            <a:ext cx="1164115" cy="3134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p:nvCxnSpPr>
        <p:spPr>
          <a:xfrm flipV="1">
            <a:off x="6207233" y="1204907"/>
            <a:ext cx="2014836" cy="225321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p:nvCxnSpPr>
        <p:spPr>
          <a:xfrm flipH="1" flipV="1">
            <a:off x="789644" y="2145268"/>
            <a:ext cx="2397192" cy="207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40" name="Bild 39"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4891" y="219745"/>
            <a:ext cx="651442" cy="651442"/>
          </a:xfrm>
          <a:prstGeom prst="rect">
            <a:avLst/>
          </a:prstGeom>
        </p:spPr>
      </p:pic>
      <p:pic>
        <p:nvPicPr>
          <p:cNvPr id="42" name="Bild 41"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6348" y="879186"/>
            <a:ext cx="651442" cy="651442"/>
          </a:xfrm>
          <a:prstGeom prst="rect">
            <a:avLst/>
          </a:prstGeom>
        </p:spPr>
      </p:pic>
      <p:pic>
        <p:nvPicPr>
          <p:cNvPr id="43" name="Bild 42"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3107" y="6111503"/>
            <a:ext cx="651442" cy="651442"/>
          </a:xfrm>
          <a:prstGeom prst="rect">
            <a:avLst/>
          </a:prstGeom>
        </p:spPr>
      </p:pic>
      <p:pic>
        <p:nvPicPr>
          <p:cNvPr id="45" name="Bild 44"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852" y="1719909"/>
            <a:ext cx="651442" cy="651442"/>
          </a:xfrm>
          <a:prstGeom prst="rect">
            <a:avLst/>
          </a:prstGeom>
        </p:spPr>
      </p:pic>
      <p:pic>
        <p:nvPicPr>
          <p:cNvPr id="46" name="Bild 45"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626" y="5527780"/>
            <a:ext cx="651442" cy="651442"/>
          </a:xfrm>
          <a:prstGeom prst="rect">
            <a:avLst/>
          </a:prstGeom>
        </p:spPr>
      </p:pic>
      <p:pic>
        <p:nvPicPr>
          <p:cNvPr id="47" name="Bild 46"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2069" y="2352826"/>
            <a:ext cx="651442" cy="651442"/>
          </a:xfrm>
          <a:prstGeom prst="rect">
            <a:avLst/>
          </a:prstGeom>
        </p:spPr>
      </p:pic>
    </p:spTree>
    <p:extLst>
      <p:ext uri="{BB962C8B-B14F-4D97-AF65-F5344CB8AC3E}">
        <p14:creationId xmlns:p14="http://schemas.microsoft.com/office/powerpoint/2010/main" val="31067392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73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4" y="5131409"/>
            <a:ext cx="1385227" cy="1385227"/>
          </a:xfrm>
          <a:prstGeom prst="rect">
            <a:avLst/>
          </a:prstGeom>
        </p:spPr>
      </p:pic>
      <p:cxnSp>
        <p:nvCxnSpPr>
          <p:cNvPr id="12" name="Gerade Verbindung 11"/>
          <p:cNvCxnSpPr/>
          <p:nvPr/>
        </p:nvCxnSpPr>
        <p:spPr>
          <a:xfrm flipV="1">
            <a:off x="1743352" y="5731402"/>
            <a:ext cx="1523631" cy="2804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Gerade Verbindung 74"/>
          <p:cNvCxnSpPr/>
          <p:nvPr/>
        </p:nvCxnSpPr>
        <p:spPr>
          <a:xfrm>
            <a:off x="2095441" y="4386692"/>
            <a:ext cx="1413916" cy="118193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Gerade Verbindung 60"/>
          <p:cNvCxnSpPr/>
          <p:nvPr/>
        </p:nvCxnSpPr>
        <p:spPr>
          <a:xfrm flipV="1">
            <a:off x="3687720" y="4021786"/>
            <a:ext cx="2963521" cy="154684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Gerade Verbindung 52"/>
          <p:cNvCxnSpPr/>
          <p:nvPr/>
        </p:nvCxnSpPr>
        <p:spPr>
          <a:xfrm flipH="1">
            <a:off x="5323994" y="2588923"/>
            <a:ext cx="887332" cy="19913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Gerade Verbindung 50"/>
          <p:cNvCxnSpPr/>
          <p:nvPr/>
        </p:nvCxnSpPr>
        <p:spPr>
          <a:xfrm>
            <a:off x="4070332" y="2047571"/>
            <a:ext cx="2580909" cy="18285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Gerade Verbindung 47"/>
          <p:cNvCxnSpPr/>
          <p:nvPr/>
        </p:nvCxnSpPr>
        <p:spPr>
          <a:xfrm>
            <a:off x="2428413" y="2536524"/>
            <a:ext cx="2835043" cy="20727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Gerade Verbindung 40"/>
          <p:cNvCxnSpPr/>
          <p:nvPr/>
        </p:nvCxnSpPr>
        <p:spPr>
          <a:xfrm flipV="1">
            <a:off x="2222401" y="2588923"/>
            <a:ext cx="3988925" cy="165267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p:nvCxnSpPr>
        <p:spPr>
          <a:xfrm flipH="1">
            <a:off x="3547787" y="2235746"/>
            <a:ext cx="424856" cy="333288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p:nvCxnSpPr>
        <p:spPr>
          <a:xfrm flipV="1">
            <a:off x="2447529" y="1986469"/>
            <a:ext cx="1240191" cy="36590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Gerade Verbindung 13"/>
          <p:cNvCxnSpPr/>
          <p:nvPr/>
        </p:nvCxnSpPr>
        <p:spPr>
          <a:xfrm flipH="1">
            <a:off x="2095441" y="2588923"/>
            <a:ext cx="246978" cy="1432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3" name="Bild 2"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329" y="2047571"/>
            <a:ext cx="704177" cy="704177"/>
          </a:xfrm>
          <a:prstGeom prst="rect">
            <a:avLst/>
          </a:prstGeom>
        </p:spPr>
      </p:pic>
      <p:pic>
        <p:nvPicPr>
          <p:cNvPr id="30" name="Bild 29"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58" y="5307651"/>
            <a:ext cx="704177" cy="704177"/>
          </a:xfrm>
          <a:prstGeom prst="rect">
            <a:avLst/>
          </a:prstGeom>
        </p:spPr>
      </p:pic>
      <p:pic>
        <p:nvPicPr>
          <p:cNvPr id="32" name="Bild 31"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659" y="1648194"/>
            <a:ext cx="704177" cy="704177"/>
          </a:xfrm>
          <a:prstGeom prst="rect">
            <a:avLst/>
          </a:prstGeom>
        </p:spPr>
      </p:pic>
      <p:pic>
        <p:nvPicPr>
          <p:cNvPr id="33" name="Bild 32"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87" y="3603030"/>
            <a:ext cx="704177" cy="704177"/>
          </a:xfrm>
          <a:prstGeom prst="rect">
            <a:avLst/>
          </a:prstGeom>
        </p:spPr>
      </p:pic>
      <p:pic>
        <p:nvPicPr>
          <p:cNvPr id="34" name="Bild 33"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352" y="3876077"/>
            <a:ext cx="704177" cy="704177"/>
          </a:xfrm>
          <a:prstGeom prst="rect">
            <a:avLst/>
          </a:prstGeom>
        </p:spPr>
      </p:pic>
      <p:pic>
        <p:nvPicPr>
          <p:cNvPr id="35" name="Bild 34"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051" y="4386692"/>
            <a:ext cx="704177" cy="704177"/>
          </a:xfrm>
          <a:prstGeom prst="rect">
            <a:avLst/>
          </a:prstGeom>
        </p:spPr>
      </p:pic>
      <p:pic>
        <p:nvPicPr>
          <p:cNvPr id="36" name="Bild 35"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126" y="2352371"/>
            <a:ext cx="704177" cy="704177"/>
          </a:xfrm>
          <a:prstGeom prst="rect">
            <a:avLst/>
          </a:prstGeom>
        </p:spPr>
      </p:pic>
      <p:pic>
        <p:nvPicPr>
          <p:cNvPr id="62" name="Bild 61"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505" y="1415699"/>
            <a:ext cx="738621" cy="722352"/>
          </a:xfrm>
          <a:prstGeom prst="rect">
            <a:avLst/>
          </a:prstGeom>
        </p:spPr>
      </p:pic>
      <p:pic>
        <p:nvPicPr>
          <p:cNvPr id="66" name="Bild 6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349" y="747346"/>
            <a:ext cx="1274544" cy="732002"/>
          </a:xfrm>
          <a:prstGeom prst="rect">
            <a:avLst/>
          </a:prstGeom>
        </p:spPr>
      </p:pic>
      <p:sp>
        <p:nvSpPr>
          <p:cNvPr id="27" name="Ecken des Rechtecks auf der gleichen Seite abrunden 26"/>
          <p:cNvSpPr/>
          <p:nvPr/>
        </p:nvSpPr>
        <p:spPr>
          <a:xfrm rot="5400000">
            <a:off x="468078" y="-301141"/>
            <a:ext cx="1092062" cy="2028215"/>
          </a:xfrm>
          <a:prstGeom prst="round2SameRect">
            <a:avLst/>
          </a:prstGeom>
          <a:solidFill>
            <a:srgbClr val="1D9AD5"/>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31" name="Textfeld 30"/>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a:t>
            </a:r>
            <a:r>
              <a:rPr lang="de-DE" sz="3200" b="1" dirty="0">
                <a:solidFill>
                  <a:srgbClr val="FFFFFF"/>
                </a:solidFill>
                <a:latin typeface="Open Sans"/>
                <a:cs typeface="Open Sans"/>
              </a:rPr>
              <a:t>3</a:t>
            </a:r>
            <a:r>
              <a:rPr lang="de-DE" sz="3200" b="1" dirty="0" smtClean="0">
                <a:solidFill>
                  <a:srgbClr val="FFFFFF"/>
                </a:solidFill>
                <a:latin typeface="Open Sans"/>
                <a:cs typeface="Open Sans"/>
              </a:rPr>
              <a:t>.0 :</a:t>
            </a:r>
            <a:endParaRPr lang="de-DE" sz="3200" b="1" dirty="0">
              <a:solidFill>
                <a:srgbClr val="FFFFFF"/>
              </a:solidFill>
              <a:latin typeface="Open Sans"/>
              <a:cs typeface="Open Sans"/>
            </a:endParaRPr>
          </a:p>
        </p:txBody>
      </p:sp>
      <p:pic>
        <p:nvPicPr>
          <p:cNvPr id="8" name="Bild 7" descr="aufkleber_arzt_smiley_fertigen_besonders_an-r8ee7611b7a2c43d1a100916a86b5c1b4_v9waf_8byvr_32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1758" y="2977700"/>
            <a:ext cx="1250659" cy="1250659"/>
          </a:xfrm>
          <a:prstGeom prst="rect">
            <a:avLst/>
          </a:prstGeom>
        </p:spPr>
      </p:pic>
      <p:cxnSp>
        <p:nvCxnSpPr>
          <p:cNvPr id="10" name="Gerade Verbindung 9"/>
          <p:cNvCxnSpPr/>
          <p:nvPr/>
        </p:nvCxnSpPr>
        <p:spPr>
          <a:xfrm flipV="1">
            <a:off x="1743352" y="4021786"/>
            <a:ext cx="1657318" cy="17096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9" name="Bild 28" descr="logo-sanexi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34066140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613848" y="-3446912"/>
            <a:ext cx="1092062" cy="831975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152993" cy="584776"/>
          </a:xfrm>
          <a:prstGeom prst="rect">
            <a:avLst/>
          </a:prstGeom>
          <a:noFill/>
        </p:spPr>
        <p:txBody>
          <a:bodyPr wrap="none" rtlCol="0">
            <a:spAutoFit/>
          </a:bodyPr>
          <a:lstStyle/>
          <a:p>
            <a:r>
              <a:rPr lang="de-DE" sz="3200" b="1" dirty="0" smtClean="0">
                <a:solidFill>
                  <a:srgbClr val="FFFFFF"/>
                </a:solidFill>
                <a:latin typeface="Open Sans"/>
                <a:cs typeface="Open Sans"/>
              </a:rPr>
              <a:t>Andere kommen durch die Hintertür ...</a:t>
            </a:r>
            <a:endParaRPr lang="de-DE" sz="3200" b="1" dirty="0">
              <a:solidFill>
                <a:srgbClr val="FFFFFF"/>
              </a:solidFill>
              <a:latin typeface="Open Sans"/>
              <a:cs typeface="Open Sans"/>
            </a:endParaRPr>
          </a:p>
        </p:txBody>
      </p:sp>
      <p:pic>
        <p:nvPicPr>
          <p:cNvPr id="10" name="Bild 9" descr="Bildschirmfoto 2014-09-24 um 22.43.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28" y="1668910"/>
            <a:ext cx="3354591" cy="3565875"/>
          </a:xfrm>
          <a:prstGeom prst="rect">
            <a:avLst/>
          </a:prstGeom>
        </p:spPr>
      </p:pic>
      <p:pic>
        <p:nvPicPr>
          <p:cNvPr id="13" name="Bild 12" descr="Bildschirmfoto 2014-09-24 um 22.44.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819" y="1982818"/>
            <a:ext cx="5356181" cy="3251967"/>
          </a:xfrm>
          <a:prstGeom prst="rect">
            <a:avLst/>
          </a:prstGeom>
        </p:spPr>
      </p:pic>
      <p:sp>
        <p:nvSpPr>
          <p:cNvPr id="8" name="Ecken des Rechtecks auf der gleichen Seite abrunden 7"/>
          <p:cNvSpPr/>
          <p:nvPr/>
        </p:nvSpPr>
        <p:spPr>
          <a:xfrm rot="5400000">
            <a:off x="2757332" y="3003024"/>
            <a:ext cx="1031542" cy="648830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9" name="Textfeld 8"/>
          <p:cNvSpPr txBox="1"/>
          <p:nvPr/>
        </p:nvSpPr>
        <p:spPr>
          <a:xfrm>
            <a:off x="57904" y="5935435"/>
            <a:ext cx="6322564" cy="584776"/>
          </a:xfrm>
          <a:prstGeom prst="rect">
            <a:avLst/>
          </a:prstGeom>
          <a:noFill/>
        </p:spPr>
        <p:txBody>
          <a:bodyPr wrap="none" rtlCol="0">
            <a:spAutoFit/>
          </a:bodyPr>
          <a:lstStyle/>
          <a:p>
            <a:r>
              <a:rPr lang="de-DE" sz="3200" b="1" dirty="0" smtClean="0">
                <a:solidFill>
                  <a:srgbClr val="FFFFFF"/>
                </a:solidFill>
                <a:latin typeface="Open Sans"/>
                <a:cs typeface="Open Sans"/>
              </a:rPr>
              <a:t>... mit oder ohne Datenschutz.</a:t>
            </a:r>
            <a:endParaRPr lang="de-DE" sz="3200" b="1" dirty="0">
              <a:solidFill>
                <a:srgbClr val="FFFFFF"/>
              </a:solidFill>
              <a:latin typeface="Open Sans"/>
              <a:cs typeface="Open Sans"/>
            </a:endParaRPr>
          </a:p>
        </p:txBody>
      </p:sp>
    </p:spTree>
    <p:extLst>
      <p:ext uri="{BB962C8B-B14F-4D97-AF65-F5344CB8AC3E}">
        <p14:creationId xmlns:p14="http://schemas.microsoft.com/office/powerpoint/2010/main" val="112743963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17431" y="-1450494"/>
            <a:ext cx="1092062" cy="43269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055718" cy="584776"/>
          </a:xfrm>
          <a:prstGeom prst="rect">
            <a:avLst/>
          </a:prstGeom>
          <a:noFill/>
        </p:spPr>
        <p:txBody>
          <a:bodyPr wrap="none" rtlCol="0">
            <a:spAutoFit/>
          </a:bodyPr>
          <a:lstStyle/>
          <a:p>
            <a:r>
              <a:rPr lang="de-DE" sz="3200" b="1" dirty="0" smtClean="0">
                <a:solidFill>
                  <a:srgbClr val="FFFFFF"/>
                </a:solidFill>
                <a:latin typeface="Open Sans"/>
                <a:cs typeface="Open Sans"/>
              </a:rPr>
              <a:t>Datenspeicherung:</a:t>
            </a:r>
            <a:endParaRPr lang="de-DE" sz="3200" b="1" dirty="0">
              <a:solidFill>
                <a:srgbClr val="FFFFFF"/>
              </a:solidFill>
              <a:latin typeface="Open Sans"/>
              <a:cs typeface="Open Sans"/>
            </a:endParaRPr>
          </a:p>
        </p:txBody>
      </p:sp>
      <p:pic>
        <p:nvPicPr>
          <p:cNvPr id="2" name="Bild 1" descr="healthbook-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663" y="1385679"/>
            <a:ext cx="5841402" cy="5165246"/>
          </a:xfrm>
          <a:prstGeom prst="rect">
            <a:avLst/>
          </a:prstGeom>
        </p:spPr>
      </p:pic>
    </p:spTree>
    <p:extLst>
      <p:ext uri="{BB962C8B-B14F-4D97-AF65-F5344CB8AC3E}">
        <p14:creationId xmlns:p14="http://schemas.microsoft.com/office/powerpoint/2010/main" val="33616547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457030" y="-1290094"/>
            <a:ext cx="1092062" cy="4006122"/>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77170" cy="584776"/>
          </a:xfrm>
          <a:prstGeom prst="rect">
            <a:avLst/>
          </a:prstGeom>
          <a:noFill/>
        </p:spPr>
        <p:txBody>
          <a:bodyPr wrap="none" rtlCol="0">
            <a:spAutoFit/>
          </a:bodyPr>
          <a:lstStyle/>
          <a:p>
            <a:r>
              <a:rPr lang="de-DE" sz="3200" b="1" dirty="0" smtClean="0">
                <a:solidFill>
                  <a:srgbClr val="FFFFFF"/>
                </a:solidFill>
                <a:latin typeface="Open Sans"/>
                <a:cs typeface="Open Sans"/>
              </a:rPr>
              <a:t>Smartphone-Apps:</a:t>
            </a:r>
            <a:endParaRPr lang="de-DE" sz="3200" b="1" dirty="0">
              <a:solidFill>
                <a:srgbClr val="FFFFFF"/>
              </a:solidFill>
              <a:latin typeface="Open Sans"/>
              <a:cs typeface="Open Sans"/>
            </a:endParaRPr>
          </a:p>
        </p:txBody>
      </p:sp>
      <p:pic>
        <p:nvPicPr>
          <p:cNvPr id="2" name="Bild 1" descr="651139_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963" y="1709231"/>
            <a:ext cx="1345125" cy="2144396"/>
          </a:xfrm>
          <a:prstGeom prst="rect">
            <a:avLst/>
          </a:prstGeom>
          <a:ln w="44450">
            <a:solidFill>
              <a:schemeClr val="tx1">
                <a:lumMod val="65000"/>
                <a:lumOff val="35000"/>
              </a:schemeClr>
            </a:solidFill>
          </a:ln>
        </p:spPr>
      </p:pic>
      <p:pic>
        <p:nvPicPr>
          <p:cNvPr id="3" name="Bild 2" descr="CarbsContro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355" y="1709231"/>
            <a:ext cx="1208110" cy="2144396"/>
          </a:xfrm>
          <a:prstGeom prst="rect">
            <a:avLst/>
          </a:prstGeom>
          <a:ln w="44450">
            <a:solidFill>
              <a:schemeClr val="tx1">
                <a:lumMod val="65000"/>
                <a:lumOff val="35000"/>
              </a:schemeClr>
            </a:solidFill>
          </a:ln>
        </p:spPr>
      </p:pic>
      <p:pic>
        <p:nvPicPr>
          <p:cNvPr id="9" name="Bild 8" descr="diabetes-in-chec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666" y="1713260"/>
            <a:ext cx="1233854" cy="2157610"/>
          </a:xfrm>
          <a:prstGeom prst="rect">
            <a:avLst/>
          </a:prstGeom>
          <a:ln w="44450">
            <a:solidFill>
              <a:schemeClr val="tx1">
                <a:lumMod val="65000"/>
                <a:lumOff val="35000"/>
              </a:schemeClr>
            </a:solidFill>
          </a:ln>
        </p:spPr>
      </p:pic>
      <p:pic>
        <p:nvPicPr>
          <p:cNvPr id="10" name="Bild 9" descr="diabetes-in-pregnanc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8163" y="1709666"/>
            <a:ext cx="1210529" cy="2148688"/>
          </a:xfrm>
          <a:prstGeom prst="rect">
            <a:avLst/>
          </a:prstGeom>
          <a:ln w="44450">
            <a:solidFill>
              <a:schemeClr val="tx1">
                <a:lumMod val="65000"/>
                <a:lumOff val="35000"/>
              </a:schemeClr>
            </a:solidFill>
          </a:ln>
        </p:spPr>
      </p:pic>
      <p:pic>
        <p:nvPicPr>
          <p:cNvPr id="21" name="Bild 20" descr="HealthyOu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963" y="4049675"/>
            <a:ext cx="1345125" cy="2070728"/>
          </a:xfrm>
          <a:prstGeom prst="rect">
            <a:avLst/>
          </a:prstGeom>
          <a:ln w="44450">
            <a:solidFill>
              <a:schemeClr val="tx1">
                <a:lumMod val="65000"/>
                <a:lumOff val="35000"/>
              </a:schemeClr>
            </a:solidFill>
          </a:ln>
        </p:spPr>
      </p:pic>
      <p:pic>
        <p:nvPicPr>
          <p:cNvPr id="22" name="Bild 21" descr="johnshopkinsap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1355" y="4052231"/>
            <a:ext cx="1208110" cy="2066938"/>
          </a:xfrm>
          <a:prstGeom prst="rect">
            <a:avLst/>
          </a:prstGeom>
          <a:ln w="44450">
            <a:solidFill>
              <a:schemeClr val="tx1">
                <a:lumMod val="65000"/>
                <a:lumOff val="35000"/>
              </a:schemeClr>
            </a:solidFill>
          </a:ln>
        </p:spPr>
      </p:pic>
      <p:pic>
        <p:nvPicPr>
          <p:cNvPr id="23" name="Bild 22" descr="mySug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2048" y="4052232"/>
            <a:ext cx="1223472" cy="2066938"/>
          </a:xfrm>
          <a:prstGeom prst="rect">
            <a:avLst/>
          </a:prstGeom>
          <a:ln w="44450">
            <a:solidFill>
              <a:schemeClr val="tx1">
                <a:lumMod val="65000"/>
                <a:lumOff val="35000"/>
              </a:schemeClr>
            </a:solidFill>
          </a:ln>
        </p:spPr>
      </p:pic>
      <p:pic>
        <p:nvPicPr>
          <p:cNvPr id="24" name="Bild 23" descr="Track3.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8163" y="4052232"/>
            <a:ext cx="1215991" cy="2066937"/>
          </a:xfrm>
          <a:prstGeom prst="rect">
            <a:avLst/>
          </a:prstGeom>
          <a:ln w="44450">
            <a:solidFill>
              <a:schemeClr val="tx1">
                <a:lumMod val="65000"/>
                <a:lumOff val="35000"/>
              </a:schemeClr>
            </a:solidFill>
          </a:ln>
        </p:spPr>
      </p:pic>
      <p:pic>
        <p:nvPicPr>
          <p:cNvPr id="13" name="Bild 12" descr="logo-sanexi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262142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10" name="Bild 9"/>
          <p:cNvPicPr>
            <a:picLocks noChangeAspect="1"/>
          </p:cNvPicPr>
          <p:nvPr/>
        </p:nvPicPr>
        <p:blipFill>
          <a:blip r:embed="rId4"/>
          <a:stretch>
            <a:fillRect/>
          </a:stretch>
        </p:blipFill>
        <p:spPr>
          <a:xfrm>
            <a:off x="0" y="1258998"/>
            <a:ext cx="9144000" cy="5766840"/>
          </a:xfrm>
          <a:prstGeom prst="rect">
            <a:avLst/>
          </a:prstGeom>
        </p:spPr>
      </p:pic>
      <p:sp>
        <p:nvSpPr>
          <p:cNvPr id="11" name="Textfeld 10"/>
          <p:cNvSpPr txBox="1"/>
          <p:nvPr/>
        </p:nvSpPr>
        <p:spPr>
          <a:xfrm rot="16200000">
            <a:off x="6156844" y="4336555"/>
            <a:ext cx="3288080" cy="276999"/>
          </a:xfrm>
          <a:prstGeom prst="rect">
            <a:avLst/>
          </a:prstGeom>
          <a:noFill/>
        </p:spPr>
        <p:txBody>
          <a:bodyPr wrap="none" rtlCol="0">
            <a:spAutoFit/>
          </a:bodyPr>
          <a:lstStyle/>
          <a:p>
            <a:r>
              <a:rPr lang="de-DE" sz="1200" dirty="0"/>
              <a:t>http://</a:t>
            </a:r>
            <a:r>
              <a:rPr lang="de-DE" sz="1200" dirty="0" err="1"/>
              <a:t>de.wikipedia.org</a:t>
            </a:r>
            <a:r>
              <a:rPr lang="de-DE" sz="1200" dirty="0"/>
              <a:t>/</a:t>
            </a:r>
            <a:r>
              <a:rPr lang="de-DE" sz="1200" dirty="0" err="1"/>
              <a:t>wiki</a:t>
            </a:r>
            <a:r>
              <a:rPr lang="de-DE" sz="1200" dirty="0"/>
              <a:t>/</a:t>
            </a:r>
            <a:r>
              <a:rPr lang="de-DE" sz="1200" dirty="0" err="1"/>
              <a:t>Mooresches_Gesetz</a:t>
            </a:r>
            <a:endParaRPr lang="de-DE" sz="1200" dirty="0"/>
          </a:p>
        </p:txBody>
      </p:sp>
      <p:pic>
        <p:nvPicPr>
          <p:cNvPr id="2" name="Bild 1"/>
          <p:cNvPicPr>
            <a:picLocks noChangeAspect="1"/>
          </p:cNvPicPr>
          <p:nvPr/>
        </p:nvPicPr>
        <p:blipFill>
          <a:blip r:embed="rId5"/>
          <a:stretch>
            <a:fillRect/>
          </a:stretch>
        </p:blipFill>
        <p:spPr>
          <a:xfrm>
            <a:off x="3989291" y="5555128"/>
            <a:ext cx="2903020" cy="290302"/>
          </a:xfrm>
          <a:prstGeom prst="rect">
            <a:avLst/>
          </a:prstGeom>
        </p:spPr>
      </p:pic>
      <p:pic>
        <p:nvPicPr>
          <p:cNvPr id="3" name="Bild 2" descr="inde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236" y="4202076"/>
            <a:ext cx="1052840" cy="1176995"/>
          </a:xfrm>
          <a:prstGeom prst="rect">
            <a:avLst/>
          </a:prstGeom>
        </p:spPr>
      </p:pic>
    </p:spTree>
    <p:extLst>
      <p:ext uri="{BB962C8B-B14F-4D97-AF65-F5344CB8AC3E}">
        <p14:creationId xmlns:p14="http://schemas.microsoft.com/office/powerpoint/2010/main" val="6355361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5" name="Bild 4" descr="evolution-handy-smartphones2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21" y="1632132"/>
            <a:ext cx="6854739" cy="4546977"/>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3146020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445663" y="-2278727"/>
            <a:ext cx="1092062" cy="598338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892158" cy="584776"/>
          </a:xfrm>
          <a:prstGeom prst="rect">
            <a:avLst/>
          </a:prstGeom>
          <a:noFill/>
        </p:spPr>
        <p:txBody>
          <a:bodyPr wrap="none" rtlCol="0">
            <a:spAutoFit/>
          </a:bodyPr>
          <a:lstStyle/>
          <a:p>
            <a:r>
              <a:rPr lang="de-DE" sz="3200" b="1" dirty="0" smtClean="0">
                <a:solidFill>
                  <a:srgbClr val="FFFFFF"/>
                </a:solidFill>
                <a:latin typeface="Open Sans"/>
                <a:cs typeface="Open Sans"/>
              </a:rPr>
              <a:t>Insulinspritzen von gestern:</a:t>
            </a:r>
            <a:endParaRPr lang="de-DE" sz="3200" b="1" dirty="0">
              <a:solidFill>
                <a:srgbClr val="FFFFFF"/>
              </a:solidFill>
              <a:latin typeface="Open Sans"/>
              <a:cs typeface="Open Sans"/>
            </a:endParaRPr>
          </a:p>
        </p:txBody>
      </p:sp>
      <p:pic>
        <p:nvPicPr>
          <p:cNvPr id="2" name="Bild 1" descr="044507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424" y="2046736"/>
            <a:ext cx="3248414" cy="875977"/>
          </a:xfrm>
          <a:prstGeom prst="rect">
            <a:avLst/>
          </a:prstGeom>
        </p:spPr>
      </p:pic>
      <p:pic>
        <p:nvPicPr>
          <p:cNvPr id="3" name="Bild 2" descr="0445068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423" y="4709968"/>
            <a:ext cx="3248415" cy="875977"/>
          </a:xfrm>
          <a:prstGeom prst="rect">
            <a:avLst/>
          </a:prstGeom>
        </p:spPr>
      </p:pic>
      <p:pic>
        <p:nvPicPr>
          <p:cNvPr id="16" name="Bild 15" descr="0445070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2718" y="4709968"/>
            <a:ext cx="3248417" cy="875977"/>
          </a:xfrm>
          <a:prstGeom prst="rect">
            <a:avLst/>
          </a:prstGeom>
        </p:spPr>
      </p:pic>
      <p:pic>
        <p:nvPicPr>
          <p:cNvPr id="20" name="Bild 19" descr="0445523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421" y="3015596"/>
            <a:ext cx="3248417" cy="1592361"/>
          </a:xfrm>
          <a:prstGeom prst="rect">
            <a:avLst/>
          </a:prstGeom>
        </p:spPr>
      </p:pic>
      <p:pic>
        <p:nvPicPr>
          <p:cNvPr id="21" name="Bild 20"/>
          <p:cNvPicPr>
            <a:picLocks noChangeAspect="1"/>
          </p:cNvPicPr>
          <p:nvPr/>
        </p:nvPicPr>
        <p:blipFill>
          <a:blip r:embed="rId8"/>
          <a:stretch>
            <a:fillRect/>
          </a:stretch>
        </p:blipFill>
        <p:spPr>
          <a:xfrm>
            <a:off x="4472718" y="2046735"/>
            <a:ext cx="3248417" cy="2561221"/>
          </a:xfrm>
          <a:prstGeom prst="rect">
            <a:avLst/>
          </a:prstGeom>
        </p:spPr>
      </p:pic>
      <p:sp>
        <p:nvSpPr>
          <p:cNvPr id="5" name="Textfeld 4"/>
          <p:cNvSpPr txBox="1"/>
          <p:nvPr/>
        </p:nvSpPr>
        <p:spPr>
          <a:xfrm>
            <a:off x="999424" y="5672015"/>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7692238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pic>
        <p:nvPicPr>
          <p:cNvPr id="5" name="Bild 4"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pic>
        <p:nvPicPr>
          <p:cNvPr id="16" name="Bild 15" descr="Bildschirmfoto 2015-02-08 um 12.5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24" y="1533572"/>
            <a:ext cx="7749442" cy="4550361"/>
          </a:xfrm>
          <a:prstGeom prst="rect">
            <a:avLst/>
          </a:prstGeom>
        </p:spPr>
      </p:pic>
      <p:sp>
        <p:nvSpPr>
          <p:cNvPr id="20" name="Oval 19"/>
          <p:cNvSpPr/>
          <p:nvPr/>
        </p:nvSpPr>
        <p:spPr>
          <a:xfrm>
            <a:off x="3889800" y="2657672"/>
            <a:ext cx="2339738" cy="236102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p:cNvSpPr txBox="1"/>
          <p:nvPr/>
        </p:nvSpPr>
        <p:spPr>
          <a:xfrm>
            <a:off x="3857176" y="3450496"/>
            <a:ext cx="2454518" cy="707886"/>
          </a:xfrm>
          <a:prstGeom prst="rect">
            <a:avLst/>
          </a:prstGeom>
          <a:noFill/>
        </p:spPr>
        <p:txBody>
          <a:bodyPr wrap="none" rtlCol="0">
            <a:spAutoFit/>
          </a:bodyPr>
          <a:lstStyle/>
          <a:p>
            <a:pPr algn="ctr"/>
            <a:r>
              <a:rPr lang="de-DE" sz="2000" b="1" dirty="0" smtClean="0">
                <a:latin typeface="Open Sans bold"/>
                <a:cs typeface="Open Sans bold"/>
              </a:rPr>
              <a:t>Todesursachen </a:t>
            </a:r>
          </a:p>
          <a:p>
            <a:pPr algn="ctr"/>
            <a:r>
              <a:rPr lang="de-DE" sz="2000" b="1" dirty="0" smtClean="0">
                <a:latin typeface="Open Sans bold"/>
                <a:cs typeface="Open Sans bold"/>
              </a:rPr>
              <a:t>nach Erkrankung</a:t>
            </a:r>
            <a:endParaRPr lang="de-DE" sz="2000" b="1" dirty="0">
              <a:latin typeface="Open Sans bold"/>
              <a:cs typeface="Open Sans bold"/>
            </a:endParaRPr>
          </a:p>
        </p:txBody>
      </p:sp>
    </p:spTree>
    <p:extLst>
      <p:ext uri="{BB962C8B-B14F-4D97-AF65-F5344CB8AC3E}">
        <p14:creationId xmlns:p14="http://schemas.microsoft.com/office/powerpoint/2010/main" val="35168864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997927" y="-1830991"/>
            <a:ext cx="1092062" cy="50879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101276" cy="584776"/>
          </a:xfrm>
          <a:prstGeom prst="rect">
            <a:avLst/>
          </a:prstGeom>
          <a:noFill/>
        </p:spPr>
        <p:txBody>
          <a:bodyPr wrap="none" rtlCol="0">
            <a:spAutoFit/>
          </a:bodyPr>
          <a:lstStyle/>
          <a:p>
            <a:r>
              <a:rPr lang="de-DE" sz="3200" b="1" dirty="0" smtClean="0">
                <a:solidFill>
                  <a:srgbClr val="FFFFFF"/>
                </a:solidFill>
                <a:latin typeface="Open Sans"/>
                <a:cs typeface="Open Sans"/>
              </a:rPr>
              <a:t>Blutzuckerbestimmung:</a:t>
            </a:r>
            <a:endParaRPr lang="de-DE" sz="3200" b="1" dirty="0">
              <a:solidFill>
                <a:srgbClr val="FFFFFF"/>
              </a:solidFill>
              <a:latin typeface="Open Sans"/>
              <a:cs typeface="Open Sans"/>
            </a:endParaRPr>
          </a:p>
        </p:txBody>
      </p:sp>
      <p:pic>
        <p:nvPicPr>
          <p:cNvPr id="5" name="Bild 4" descr="db_Colorimeter_um_189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73" y="2114748"/>
            <a:ext cx="1905000" cy="3566160"/>
          </a:xfrm>
          <a:prstGeom prst="rect">
            <a:avLst/>
          </a:prstGeom>
          <a:ln w="44450">
            <a:solidFill>
              <a:schemeClr val="tx1">
                <a:lumMod val="65000"/>
                <a:lumOff val="35000"/>
              </a:schemeClr>
            </a:solidFill>
          </a:ln>
        </p:spPr>
      </p:pic>
      <p:pic>
        <p:nvPicPr>
          <p:cNvPr id="8" name="Bild 7" descr="db_Kolorimeter_mit_Zubehor__1930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963" y="1611828"/>
            <a:ext cx="3048000" cy="2286000"/>
          </a:xfrm>
          <a:prstGeom prst="rect">
            <a:avLst/>
          </a:prstGeom>
          <a:ln w="44450">
            <a:solidFill>
              <a:schemeClr val="tx1">
                <a:lumMod val="65000"/>
                <a:lumOff val="35000"/>
              </a:schemeClr>
            </a:solidFill>
          </a:ln>
        </p:spPr>
      </p:pic>
      <p:pic>
        <p:nvPicPr>
          <p:cNvPr id="12" name="Bild 11" descr="db_vierte_reihe_058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5620" y="4136777"/>
            <a:ext cx="3048000" cy="2297723"/>
          </a:xfrm>
          <a:prstGeom prst="rect">
            <a:avLst/>
          </a:prstGeom>
          <a:ln w="44450">
            <a:solidFill>
              <a:schemeClr val="tx1">
                <a:lumMod val="65000"/>
                <a:lumOff val="35000"/>
              </a:schemeClr>
            </a:solidFill>
          </a:ln>
        </p:spPr>
      </p:pic>
      <p:sp>
        <p:nvSpPr>
          <p:cNvPr id="9" name="Textfeld 8"/>
          <p:cNvSpPr txBox="1"/>
          <p:nvPr/>
        </p:nvSpPr>
        <p:spPr>
          <a:xfrm>
            <a:off x="683773" y="5818558"/>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28283161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866999" y="-1700063"/>
            <a:ext cx="1092062" cy="48260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pic>
        <p:nvPicPr>
          <p:cNvPr id="8" name="Picture 4" descr="Backpack pump in '63"/>
          <p:cNvPicPr>
            <a:picLocks noChangeAspect="1" noChangeArrowheads="1"/>
          </p:cNvPicPr>
          <p:nvPr/>
        </p:nvPicPr>
        <p:blipFill>
          <a:blip r:embed="rId4"/>
          <a:srcRect/>
          <a:stretch>
            <a:fillRect/>
          </a:stretch>
        </p:blipFill>
        <p:spPr bwMode="auto">
          <a:xfrm>
            <a:off x="2828741" y="1415104"/>
            <a:ext cx="3838462" cy="5236247"/>
          </a:xfrm>
          <a:prstGeom prst="rect">
            <a:avLst/>
          </a:prstGeom>
          <a:noFill/>
          <a:ln w="44450">
            <a:solidFill>
              <a:schemeClr val="tx1">
                <a:lumMod val="65000"/>
                <a:lumOff val="35000"/>
              </a:schemeClr>
            </a:solidFill>
            <a:miter lim="800000"/>
            <a:headEnd/>
            <a:tailEnd/>
          </a:ln>
        </p:spPr>
      </p:pic>
      <p:sp>
        <p:nvSpPr>
          <p:cNvPr id="4" name="Textfeld 3"/>
          <p:cNvSpPr txBox="1"/>
          <p:nvPr/>
        </p:nvSpPr>
        <p:spPr>
          <a:xfrm>
            <a:off x="28952" y="431487"/>
            <a:ext cx="4797107"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gestern</a:t>
            </a:r>
            <a:endParaRPr lang="de-DE" sz="3200" b="1" dirty="0">
              <a:solidFill>
                <a:srgbClr val="FFFFFF"/>
              </a:solidFill>
              <a:latin typeface="Open Sans"/>
              <a:cs typeface="Open Sans"/>
            </a:endParaRPr>
          </a:p>
        </p:txBody>
      </p:sp>
      <p:sp>
        <p:nvSpPr>
          <p:cNvPr id="5" name="Textfeld 4"/>
          <p:cNvSpPr txBox="1"/>
          <p:nvPr/>
        </p:nvSpPr>
        <p:spPr>
          <a:xfrm>
            <a:off x="212350" y="3532548"/>
            <a:ext cx="2090273" cy="369332"/>
          </a:xfrm>
          <a:prstGeom prst="rect">
            <a:avLst/>
          </a:prstGeom>
          <a:noFill/>
        </p:spPr>
        <p:txBody>
          <a:bodyPr wrap="none" rtlCol="0">
            <a:spAutoFit/>
          </a:bodyPr>
          <a:lstStyle/>
          <a:p>
            <a:r>
              <a:rPr lang="de-DE" dirty="0" smtClean="0">
                <a:latin typeface="Open Sans"/>
                <a:cs typeface="Open Sans"/>
              </a:rPr>
              <a:t>Prototyp der 60er</a:t>
            </a:r>
            <a:endParaRPr lang="de-DE" dirty="0">
              <a:latin typeface="Open Sans"/>
              <a:cs typeface="Open Sans"/>
            </a:endParaRPr>
          </a:p>
        </p:txBody>
      </p:sp>
      <p:sp>
        <p:nvSpPr>
          <p:cNvPr id="16" name="Textfeld 15"/>
          <p:cNvSpPr txBox="1"/>
          <p:nvPr/>
        </p:nvSpPr>
        <p:spPr>
          <a:xfrm>
            <a:off x="212350" y="3901880"/>
            <a:ext cx="2225639" cy="630942"/>
          </a:xfrm>
          <a:prstGeom prst="rect">
            <a:avLst/>
          </a:prstGeom>
          <a:noFill/>
        </p:spPr>
        <p:txBody>
          <a:bodyPr wrap="none" rtlCol="0">
            <a:spAutoFit/>
          </a:bodyPr>
          <a:lstStyle/>
          <a:p>
            <a:pPr>
              <a:lnSpc>
                <a:spcPct val="150000"/>
              </a:lnSpc>
            </a:pPr>
            <a:r>
              <a:rPr lang="de-DE" sz="1200" dirty="0" smtClean="0">
                <a:latin typeface="Open Sans"/>
                <a:cs typeface="Open Sans"/>
              </a:rPr>
              <a:t>M. </a:t>
            </a:r>
            <a:r>
              <a:rPr lang="de-DE" sz="1200" dirty="0" err="1" smtClean="0">
                <a:latin typeface="Open Sans"/>
                <a:cs typeface="Open Sans"/>
              </a:rPr>
              <a:t>Krymskaya</a:t>
            </a:r>
            <a:r>
              <a:rPr lang="de-DE" sz="1200" dirty="0" smtClean="0">
                <a:latin typeface="Open Sans"/>
                <a:cs typeface="Open Sans"/>
              </a:rPr>
              <a:t>, 1/2010, </a:t>
            </a:r>
          </a:p>
          <a:p>
            <a:pPr>
              <a:lnSpc>
                <a:spcPct val="150000"/>
              </a:lnSpc>
            </a:pPr>
            <a:r>
              <a:rPr lang="de-DE" sz="1200" dirty="0" smtClean="0">
                <a:latin typeface="Open Sans"/>
                <a:cs typeface="Open Sans"/>
              </a:rPr>
              <a:t>Diabetes Technology update</a:t>
            </a:r>
            <a:endParaRPr lang="de-DE" sz="1200" dirty="0">
              <a:latin typeface="Open Sans"/>
              <a:cs typeface="Open Sans"/>
            </a:endParaRPr>
          </a:p>
        </p:txBody>
      </p:sp>
    </p:spTree>
    <p:extLst>
      <p:ext uri="{BB962C8B-B14F-4D97-AF65-F5344CB8AC3E}">
        <p14:creationId xmlns:p14="http://schemas.microsoft.com/office/powerpoint/2010/main" val="138954371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87862" y="-2820926"/>
            <a:ext cx="1092062" cy="7067786"/>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44646"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heute</a:t>
            </a:r>
            <a:endParaRPr lang="de-DE" sz="3200" b="1" dirty="0">
              <a:solidFill>
                <a:srgbClr val="FFFFFF"/>
              </a:solidFill>
              <a:latin typeface="Open Sans"/>
              <a:cs typeface="Open Sans"/>
            </a:endParaRPr>
          </a:p>
        </p:txBody>
      </p:sp>
      <p:grpSp>
        <p:nvGrpSpPr>
          <p:cNvPr id="18" name="Gruppierung 17"/>
          <p:cNvGrpSpPr/>
          <p:nvPr/>
        </p:nvGrpSpPr>
        <p:grpSpPr>
          <a:xfrm>
            <a:off x="1149706" y="1513003"/>
            <a:ext cx="5312332" cy="4340721"/>
            <a:chOff x="4278337" y="1602891"/>
            <a:chExt cx="3951874" cy="3254431"/>
          </a:xfrm>
        </p:grpSpPr>
        <p:grpSp>
          <p:nvGrpSpPr>
            <p:cNvPr id="15" name="Gruppierung 14"/>
            <p:cNvGrpSpPr/>
            <p:nvPr/>
          </p:nvGrpSpPr>
          <p:grpSpPr>
            <a:xfrm>
              <a:off x="4278337" y="1602891"/>
              <a:ext cx="3951874" cy="3254431"/>
              <a:chOff x="4278337" y="1602891"/>
              <a:chExt cx="3951874" cy="3254431"/>
            </a:xfrm>
          </p:grpSpPr>
          <p:pic>
            <p:nvPicPr>
              <p:cNvPr id="11" name="Bild 10"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37" y="1602891"/>
                <a:ext cx="1989974" cy="1636914"/>
              </a:xfrm>
              <a:prstGeom prst="rect">
                <a:avLst/>
              </a:prstGeom>
            </p:spPr>
          </p:pic>
          <p:pic>
            <p:nvPicPr>
              <p:cNvPr id="12" name="Bild 11" descr="OP2_discover_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337" y="3406300"/>
                <a:ext cx="1989974" cy="1451022"/>
              </a:xfrm>
              <a:prstGeom prst="rect">
                <a:avLst/>
              </a:prstGeom>
            </p:spPr>
          </p:pic>
          <p:pic>
            <p:nvPicPr>
              <p:cNvPr id="13" name="Bild 12" descr="OP2_discover_4-baca2b0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38" y="3402659"/>
                <a:ext cx="1842573" cy="1454663"/>
              </a:xfrm>
              <a:prstGeom prst="rect">
                <a:avLst/>
              </a:prstGeom>
            </p:spPr>
          </p:pic>
          <p:pic>
            <p:nvPicPr>
              <p:cNvPr id="14" name="Bild 13" descr="OP2_discover_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668" y="1602891"/>
                <a:ext cx="1945543" cy="1636914"/>
              </a:xfrm>
              <a:prstGeom prst="rect">
                <a:avLst/>
              </a:prstGeom>
            </p:spPr>
          </p:pic>
        </p:grpSp>
        <p:sp>
          <p:nvSpPr>
            <p:cNvPr id="17" name="Rechteck 16"/>
            <p:cNvSpPr/>
            <p:nvPr/>
          </p:nvSpPr>
          <p:spPr>
            <a:xfrm>
              <a:off x="4278337" y="1602891"/>
              <a:ext cx="3951874" cy="3254431"/>
            </a:xfrm>
            <a:prstGeom prst="rect">
              <a:avLst/>
            </a:prstGeom>
            <a:noFill/>
            <a:ln w="4445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9" name="Textfeld 18"/>
          <p:cNvSpPr txBox="1"/>
          <p:nvPr/>
        </p:nvSpPr>
        <p:spPr>
          <a:xfrm>
            <a:off x="1084581" y="5940695"/>
            <a:ext cx="4008504" cy="369332"/>
          </a:xfrm>
          <a:prstGeom prst="rect">
            <a:avLst/>
          </a:prstGeom>
          <a:noFill/>
        </p:spPr>
        <p:txBody>
          <a:bodyPr wrap="none" rtlCol="0">
            <a:spAutoFit/>
          </a:bodyPr>
          <a:lstStyle/>
          <a:p>
            <a:r>
              <a:rPr lang="de-DE" dirty="0" err="1" smtClean="0">
                <a:latin typeface="Open Sans"/>
                <a:cs typeface="Open Sans"/>
              </a:rPr>
              <a:t>Omni-Pod</a:t>
            </a:r>
            <a:r>
              <a:rPr lang="de-DE" dirty="0" smtClean="0">
                <a:latin typeface="Open Sans"/>
                <a:cs typeface="Open Sans"/>
              </a:rPr>
              <a:t>: kabelfreie Insulinpumpe</a:t>
            </a:r>
            <a:endParaRPr lang="de-DE" dirty="0">
              <a:latin typeface="Open Sans"/>
              <a:cs typeface="Open Sans"/>
            </a:endParaRPr>
          </a:p>
        </p:txBody>
      </p:sp>
      <p:sp>
        <p:nvSpPr>
          <p:cNvPr id="20" name="Textfeld 19"/>
          <p:cNvSpPr txBox="1"/>
          <p:nvPr/>
        </p:nvSpPr>
        <p:spPr>
          <a:xfrm>
            <a:off x="1084581" y="6321572"/>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19049169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840485" y="-2673549"/>
            <a:ext cx="1092062" cy="677303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01862" cy="584776"/>
          </a:xfrm>
          <a:prstGeom prst="rect">
            <a:avLst/>
          </a:prstGeom>
          <a:noFill/>
        </p:spPr>
        <p:txBody>
          <a:bodyPr wrap="none" rtlCol="0">
            <a:spAutoFit/>
          </a:bodyPr>
          <a:lstStyle/>
          <a:p>
            <a:r>
              <a:rPr lang="de-DE" sz="3200" b="1" dirty="0" smtClean="0">
                <a:solidFill>
                  <a:srgbClr val="FFFFFF"/>
                </a:solidFill>
                <a:latin typeface="Open Sans"/>
                <a:cs typeface="Open Sans"/>
              </a:rPr>
              <a:t>Ford Medtronic Glucose Monitor</a:t>
            </a:r>
            <a:endParaRPr lang="de-DE" sz="3200" b="1" dirty="0">
              <a:solidFill>
                <a:srgbClr val="FFFFFF"/>
              </a:solidFill>
              <a:latin typeface="Open Sans"/>
              <a:cs typeface="Open Sans"/>
            </a:endParaRPr>
          </a:p>
        </p:txBody>
      </p:sp>
      <p:pic>
        <p:nvPicPr>
          <p:cNvPr id="9" name="Bild 8"/>
          <p:cNvPicPr>
            <a:picLocks noChangeAspect="1"/>
          </p:cNvPicPr>
          <p:nvPr/>
        </p:nvPicPr>
        <p:blipFill>
          <a:blip r:embed="rId3"/>
          <a:stretch>
            <a:fillRect/>
          </a:stretch>
        </p:blipFill>
        <p:spPr>
          <a:xfrm>
            <a:off x="1741993" y="1703109"/>
            <a:ext cx="5088821" cy="3849236"/>
          </a:xfrm>
          <a:prstGeom prst="rect">
            <a:avLst/>
          </a:prstGeom>
          <a:ln w="44450">
            <a:solidFill>
              <a:schemeClr val="tx1">
                <a:lumMod val="65000"/>
                <a:lumOff val="35000"/>
              </a:schemeClr>
            </a:solidFill>
          </a:ln>
        </p:spPr>
      </p:pic>
      <p:sp>
        <p:nvSpPr>
          <p:cNvPr id="8" name="Textfeld 7"/>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4308280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725234" y="-1558297"/>
            <a:ext cx="1092062" cy="454252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513576" cy="584776"/>
          </a:xfrm>
          <a:prstGeom prst="rect">
            <a:avLst/>
          </a:prstGeom>
          <a:noFill/>
        </p:spPr>
        <p:txBody>
          <a:bodyPr wrap="none" rtlCol="0">
            <a:spAutoFit/>
          </a:bodyPr>
          <a:lstStyle/>
          <a:p>
            <a:r>
              <a:rPr lang="de-DE" sz="3200" b="1" dirty="0" smtClean="0">
                <a:solidFill>
                  <a:srgbClr val="FFFFFF"/>
                </a:solidFill>
                <a:latin typeface="Open Sans"/>
                <a:cs typeface="Open Sans"/>
              </a:rPr>
              <a:t>Smarte Kontaktlinse:</a:t>
            </a:r>
            <a:endParaRPr lang="de-DE" sz="3200" b="1" dirty="0">
              <a:solidFill>
                <a:srgbClr val="FFFFFF"/>
              </a:solidFill>
              <a:latin typeface="Open Sans"/>
              <a:cs typeface="Open Sans"/>
            </a:endParaRPr>
          </a:p>
        </p:txBody>
      </p:sp>
      <p:pic>
        <p:nvPicPr>
          <p:cNvPr id="2" name="Bild 1" descr="onlineIm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69145"/>
            <a:ext cx="7782472" cy="5236811"/>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7375919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78347" y="-1503053"/>
            <a:ext cx="1092062" cy="444875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19800" cy="584776"/>
          </a:xfrm>
          <a:prstGeom prst="rect">
            <a:avLst/>
          </a:prstGeom>
          <a:noFill/>
        </p:spPr>
        <p:txBody>
          <a:bodyPr wrap="none" rtlCol="0">
            <a:spAutoFit/>
          </a:bodyPr>
          <a:lstStyle/>
          <a:p>
            <a:r>
              <a:rPr lang="de-DE" sz="3200" b="1" dirty="0" smtClean="0">
                <a:solidFill>
                  <a:srgbClr val="FFFFFF"/>
                </a:solidFill>
                <a:latin typeface="Open Sans"/>
                <a:cs typeface="Open Sans"/>
              </a:rPr>
              <a:t>Smarte Biosensoren:</a:t>
            </a:r>
            <a:endParaRPr lang="de-DE" sz="3200" b="1" dirty="0">
              <a:solidFill>
                <a:srgbClr val="FFFFFF"/>
              </a:solidFill>
              <a:latin typeface="Open Sans"/>
              <a:cs typeface="Open Sans"/>
            </a:endParaRPr>
          </a:p>
        </p:txBody>
      </p:sp>
      <p:pic>
        <p:nvPicPr>
          <p:cNvPr id="3" name="Bild 2" descr="140403212615-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32863"/>
            <a:ext cx="7794225" cy="5281235"/>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89102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2632276" y="1485587"/>
            <a:ext cx="3577666" cy="3671539"/>
          </a:xfrm>
          <a:prstGeom prst="ellipse">
            <a:avLst/>
          </a:prstGeom>
          <a:solidFill>
            <a:srgbClr val="5AC8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dirty="0"/>
          </a:p>
        </p:txBody>
      </p:sp>
      <p:sp>
        <p:nvSpPr>
          <p:cNvPr id="15" name="Oval 14"/>
          <p:cNvSpPr/>
          <p:nvPr/>
        </p:nvSpPr>
        <p:spPr>
          <a:xfrm>
            <a:off x="2135595" y="3711035"/>
            <a:ext cx="2025533" cy="2016407"/>
          </a:xfrm>
          <a:prstGeom prst="ellipse">
            <a:avLst/>
          </a:prstGeom>
          <a:solidFill>
            <a:srgbClr val="1D9A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Oval 10"/>
          <p:cNvSpPr/>
          <p:nvPr/>
        </p:nvSpPr>
        <p:spPr>
          <a:xfrm>
            <a:off x="2700650" y="3711035"/>
            <a:ext cx="1460478" cy="1411270"/>
          </a:xfrm>
          <a:custGeom>
            <a:avLst/>
            <a:gdLst/>
            <a:ahLst/>
            <a:cxnLst/>
            <a:rect l="l" t="t" r="r" b="b"/>
            <a:pathLst>
              <a:path w="1284904" h="1146951">
                <a:moveTo>
                  <a:pt x="393889" y="0"/>
                </a:moveTo>
                <a:cubicBezTo>
                  <a:pt x="885983" y="0"/>
                  <a:pt x="1284904" y="366847"/>
                  <a:pt x="1284904" y="819376"/>
                </a:cubicBezTo>
                <a:cubicBezTo>
                  <a:pt x="1284904" y="932508"/>
                  <a:pt x="1259972" y="1040286"/>
                  <a:pt x="1214884" y="1138314"/>
                </a:cubicBezTo>
                <a:lnTo>
                  <a:pt x="1210359" y="1146951"/>
                </a:lnTo>
                <a:lnTo>
                  <a:pt x="1196459" y="1144940"/>
                </a:lnTo>
                <a:cubicBezTo>
                  <a:pt x="632986" y="1035633"/>
                  <a:pt x="179205" y="640854"/>
                  <a:pt x="10600" y="126964"/>
                </a:cubicBezTo>
                <a:lnTo>
                  <a:pt x="0" y="87883"/>
                </a:lnTo>
                <a:lnTo>
                  <a:pt x="47066" y="64391"/>
                </a:lnTo>
                <a:cubicBezTo>
                  <a:pt x="153665" y="22928"/>
                  <a:pt x="270866" y="0"/>
                  <a:pt x="393889" y="0"/>
                </a:cubicBezTo>
                <a:close/>
              </a:path>
            </a:pathLst>
          </a:cu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Textfeld 16"/>
          <p:cNvSpPr txBox="1"/>
          <p:nvPr/>
        </p:nvSpPr>
        <p:spPr>
          <a:xfrm rot="2020201">
            <a:off x="2906978" y="2575124"/>
            <a:ext cx="3243396" cy="1323439"/>
          </a:xfrm>
          <a:prstGeom prst="rect">
            <a:avLst/>
          </a:prstGeom>
          <a:noFill/>
        </p:spPr>
        <p:txBody>
          <a:bodyPr wrap="none" rtlCol="0">
            <a:spAutoFit/>
          </a:bodyPr>
          <a:lstStyle/>
          <a:p>
            <a:pPr algn="ctr"/>
            <a:r>
              <a:rPr lang="de-DE" sz="4000" b="1" dirty="0" smtClean="0">
                <a:solidFill>
                  <a:schemeClr val="bg1"/>
                </a:solidFill>
                <a:latin typeface="Open Sans Semibold"/>
                <a:cs typeface="Open Sans Semibold"/>
              </a:rPr>
              <a:t>Lebensstil-</a:t>
            </a:r>
          </a:p>
          <a:p>
            <a:pPr algn="ctr"/>
            <a:r>
              <a:rPr lang="de-DE" sz="4000" b="1" dirty="0" smtClean="0">
                <a:solidFill>
                  <a:schemeClr val="bg1"/>
                </a:solidFill>
                <a:latin typeface="Open Sans Semibold"/>
                <a:cs typeface="Open Sans Semibold"/>
              </a:rPr>
              <a:t>Änderungen</a:t>
            </a:r>
          </a:p>
        </p:txBody>
      </p:sp>
      <p:pic>
        <p:nvPicPr>
          <p:cNvPr id="19" name="Bild 18"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839" y="6316089"/>
            <a:ext cx="1818871" cy="378932"/>
          </a:xfrm>
          <a:prstGeom prst="rect">
            <a:avLst/>
          </a:prstGeom>
        </p:spPr>
      </p:pic>
      <p:sp>
        <p:nvSpPr>
          <p:cNvPr id="9" name="Textfeld 8"/>
          <p:cNvSpPr txBox="1"/>
          <p:nvPr/>
        </p:nvSpPr>
        <p:spPr>
          <a:xfrm rot="2168091">
            <a:off x="1932617" y="4546988"/>
            <a:ext cx="2069797" cy="830997"/>
          </a:xfrm>
          <a:prstGeom prst="rect">
            <a:avLst/>
          </a:prstGeom>
          <a:noFill/>
        </p:spPr>
        <p:txBody>
          <a:bodyPr wrap="none" rtlCol="0">
            <a:spAutoFit/>
          </a:bodyPr>
          <a:lstStyle/>
          <a:p>
            <a:pPr algn="ctr"/>
            <a:r>
              <a:rPr lang="de-DE" sz="2400" b="1" dirty="0" smtClean="0">
                <a:solidFill>
                  <a:schemeClr val="bg1"/>
                </a:solidFill>
                <a:latin typeface="Open Sans Semibold"/>
                <a:cs typeface="Open Sans Semibold"/>
              </a:rPr>
              <a:t>Traditionelle</a:t>
            </a:r>
          </a:p>
          <a:p>
            <a:pPr algn="ctr"/>
            <a:r>
              <a:rPr lang="de-DE" sz="2400" b="1" dirty="0" smtClean="0">
                <a:solidFill>
                  <a:schemeClr val="bg1"/>
                </a:solidFill>
                <a:latin typeface="Open Sans Semibold"/>
                <a:cs typeface="Open Sans Semibold"/>
              </a:rPr>
              <a:t>Medizin</a:t>
            </a:r>
          </a:p>
        </p:txBody>
      </p:sp>
      <p:sp>
        <p:nvSpPr>
          <p:cNvPr id="10" name="Ecken des Rechtecks auf der gleichen Seite abrunden 9"/>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1" name="Textfeld 10"/>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pic>
        <p:nvPicPr>
          <p:cNvPr id="2" name="Bild 1"/>
          <p:cNvPicPr>
            <a:picLocks noChangeAspect="1"/>
          </p:cNvPicPr>
          <p:nvPr/>
        </p:nvPicPr>
        <p:blipFill>
          <a:blip r:embed="rId4"/>
          <a:stretch>
            <a:fillRect/>
          </a:stretch>
        </p:blipFill>
        <p:spPr>
          <a:xfrm>
            <a:off x="1086251" y="4772259"/>
            <a:ext cx="980430" cy="955183"/>
          </a:xfrm>
          <a:prstGeom prst="rect">
            <a:avLst/>
          </a:prstGeom>
        </p:spPr>
      </p:pic>
      <p:pic>
        <p:nvPicPr>
          <p:cNvPr id="3" name="Bild 2"/>
          <p:cNvPicPr>
            <a:picLocks noChangeAspect="1"/>
          </p:cNvPicPr>
          <p:nvPr/>
        </p:nvPicPr>
        <p:blipFill>
          <a:blip r:embed="rId5"/>
          <a:stretch>
            <a:fillRect/>
          </a:stretch>
        </p:blipFill>
        <p:spPr>
          <a:xfrm>
            <a:off x="2066681" y="5662708"/>
            <a:ext cx="955345" cy="861041"/>
          </a:xfrm>
          <a:prstGeom prst="rect">
            <a:avLst/>
          </a:prstGeom>
        </p:spPr>
      </p:pic>
      <p:pic>
        <p:nvPicPr>
          <p:cNvPr id="4" name="Bild 3"/>
          <p:cNvPicPr>
            <a:picLocks noChangeAspect="1"/>
          </p:cNvPicPr>
          <p:nvPr/>
        </p:nvPicPr>
        <p:blipFill>
          <a:blip r:embed="rId6"/>
          <a:stretch>
            <a:fillRect/>
          </a:stretch>
        </p:blipFill>
        <p:spPr>
          <a:xfrm>
            <a:off x="1276214" y="3504615"/>
            <a:ext cx="1114990" cy="1024068"/>
          </a:xfrm>
          <a:prstGeom prst="rect">
            <a:avLst/>
          </a:prstGeom>
        </p:spPr>
      </p:pic>
      <p:pic>
        <p:nvPicPr>
          <p:cNvPr id="18" name="Bild 17" descr="Bildschirmfoto 2014-09-24 um 22.43.3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5189" y="3402374"/>
            <a:ext cx="1097554" cy="1166682"/>
          </a:xfrm>
          <a:prstGeom prst="rect">
            <a:avLst/>
          </a:prstGeom>
        </p:spPr>
      </p:pic>
      <p:pic>
        <p:nvPicPr>
          <p:cNvPr id="20" name="Bild 19" descr="onlineImag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265" y="4818416"/>
            <a:ext cx="1691323" cy="1138088"/>
          </a:xfrm>
          <a:prstGeom prst="rect">
            <a:avLst/>
          </a:prstGeom>
          <a:ln w="44450">
            <a:solidFill>
              <a:schemeClr val="tx1">
                <a:lumMod val="65000"/>
                <a:lumOff val="35000"/>
              </a:schemeClr>
            </a:solidFill>
          </a:ln>
        </p:spPr>
      </p:pic>
      <p:pic>
        <p:nvPicPr>
          <p:cNvPr id="22" name="Bild 21" descr="HealthyOut.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6012" y="1514000"/>
            <a:ext cx="996731" cy="1534399"/>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39435986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
        <p:nvSpPr>
          <p:cNvPr id="14" name="Oval 13"/>
          <p:cNvSpPr/>
          <p:nvPr/>
        </p:nvSpPr>
        <p:spPr>
          <a:xfrm>
            <a:off x="6343969" y="831091"/>
            <a:ext cx="2345594" cy="2466690"/>
          </a:xfrm>
          <a:prstGeom prst="ellipse">
            <a:avLst/>
          </a:prstGeom>
          <a:solidFill>
            <a:srgbClr val="5AC8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dirty="0"/>
          </a:p>
        </p:txBody>
      </p:sp>
      <p:sp>
        <p:nvSpPr>
          <p:cNvPr id="15" name="Oval 14"/>
          <p:cNvSpPr/>
          <p:nvPr/>
        </p:nvSpPr>
        <p:spPr>
          <a:xfrm>
            <a:off x="6018334" y="2326238"/>
            <a:ext cx="1327983" cy="1354705"/>
          </a:xfrm>
          <a:prstGeom prst="ellipse">
            <a:avLst/>
          </a:prstGeom>
          <a:solidFill>
            <a:srgbClr val="1D9A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Oval 10"/>
          <p:cNvSpPr/>
          <p:nvPr/>
        </p:nvSpPr>
        <p:spPr>
          <a:xfrm>
            <a:off x="6388796" y="2326238"/>
            <a:ext cx="957521" cy="948149"/>
          </a:xfrm>
          <a:custGeom>
            <a:avLst/>
            <a:gdLst/>
            <a:ahLst/>
            <a:cxnLst/>
            <a:rect l="l" t="t" r="r" b="b"/>
            <a:pathLst>
              <a:path w="1284904" h="1146951">
                <a:moveTo>
                  <a:pt x="393889" y="0"/>
                </a:moveTo>
                <a:cubicBezTo>
                  <a:pt x="885983" y="0"/>
                  <a:pt x="1284904" y="366847"/>
                  <a:pt x="1284904" y="819376"/>
                </a:cubicBezTo>
                <a:cubicBezTo>
                  <a:pt x="1284904" y="932508"/>
                  <a:pt x="1259972" y="1040286"/>
                  <a:pt x="1214884" y="1138314"/>
                </a:cubicBezTo>
                <a:lnTo>
                  <a:pt x="1210359" y="1146951"/>
                </a:lnTo>
                <a:lnTo>
                  <a:pt x="1196459" y="1144940"/>
                </a:lnTo>
                <a:cubicBezTo>
                  <a:pt x="632986" y="1035633"/>
                  <a:pt x="179205" y="640854"/>
                  <a:pt x="10600" y="126964"/>
                </a:cubicBezTo>
                <a:lnTo>
                  <a:pt x="0" y="87883"/>
                </a:lnTo>
                <a:lnTo>
                  <a:pt x="47066" y="64391"/>
                </a:lnTo>
                <a:cubicBezTo>
                  <a:pt x="153665" y="22928"/>
                  <a:pt x="270866" y="0"/>
                  <a:pt x="393889" y="0"/>
                </a:cubicBezTo>
                <a:close/>
              </a:path>
            </a:pathLst>
          </a:cu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Textfeld 16"/>
          <p:cNvSpPr txBox="1"/>
          <p:nvPr/>
        </p:nvSpPr>
        <p:spPr>
          <a:xfrm rot="2020201">
            <a:off x="6424401" y="1530604"/>
            <a:ext cx="2325777" cy="954107"/>
          </a:xfrm>
          <a:prstGeom prst="rect">
            <a:avLst/>
          </a:prstGeom>
          <a:noFill/>
        </p:spPr>
        <p:txBody>
          <a:bodyPr wrap="none" rtlCol="0">
            <a:spAutoFit/>
          </a:bodyPr>
          <a:lstStyle/>
          <a:p>
            <a:pPr algn="ctr"/>
            <a:r>
              <a:rPr lang="de-DE" sz="2800" b="1" dirty="0" smtClean="0">
                <a:solidFill>
                  <a:schemeClr val="bg1"/>
                </a:solidFill>
                <a:latin typeface="Open Sans Semibold"/>
                <a:cs typeface="Open Sans Semibold"/>
              </a:rPr>
              <a:t>Lebensstil-</a:t>
            </a:r>
          </a:p>
          <a:p>
            <a:pPr algn="ctr"/>
            <a:r>
              <a:rPr lang="de-DE" sz="2800" b="1" dirty="0" smtClean="0">
                <a:solidFill>
                  <a:schemeClr val="bg1"/>
                </a:solidFill>
                <a:latin typeface="Open Sans Semibold"/>
                <a:cs typeface="Open Sans Semibold"/>
              </a:rPr>
              <a:t>Änderungen</a:t>
            </a:r>
          </a:p>
        </p:txBody>
      </p:sp>
      <p:sp>
        <p:nvSpPr>
          <p:cNvPr id="9" name="Textfeld 8"/>
          <p:cNvSpPr txBox="1"/>
          <p:nvPr/>
        </p:nvSpPr>
        <p:spPr>
          <a:xfrm rot="2168091">
            <a:off x="5843049" y="2874627"/>
            <a:ext cx="1441420" cy="584776"/>
          </a:xfrm>
          <a:prstGeom prst="rect">
            <a:avLst/>
          </a:prstGeom>
          <a:noFill/>
        </p:spPr>
        <p:txBody>
          <a:bodyPr wrap="none" rtlCol="0">
            <a:spAutoFit/>
          </a:bodyPr>
          <a:lstStyle/>
          <a:p>
            <a:pPr algn="ctr"/>
            <a:r>
              <a:rPr lang="de-DE" sz="1600" b="1" dirty="0" smtClean="0">
                <a:solidFill>
                  <a:schemeClr val="bg1"/>
                </a:solidFill>
                <a:latin typeface="Open Sans Semibold"/>
                <a:cs typeface="Open Sans Semibold"/>
              </a:rPr>
              <a:t>Traditionelle</a:t>
            </a:r>
          </a:p>
          <a:p>
            <a:pPr algn="ctr"/>
            <a:r>
              <a:rPr lang="de-DE" sz="1600" b="1" dirty="0" smtClean="0">
                <a:solidFill>
                  <a:schemeClr val="bg1"/>
                </a:solidFill>
                <a:latin typeface="Open Sans Semibold"/>
                <a:cs typeface="Open Sans Semibold"/>
              </a:rPr>
              <a:t>Medizin</a:t>
            </a:r>
          </a:p>
        </p:txBody>
      </p:sp>
      <p:sp>
        <p:nvSpPr>
          <p:cNvPr id="11" name="Inhaltsplatzhalter 2"/>
          <p:cNvSpPr txBox="1">
            <a:spLocks/>
          </p:cNvSpPr>
          <p:nvPr/>
        </p:nvSpPr>
        <p:spPr>
          <a:xfrm>
            <a:off x="214898" y="1277846"/>
            <a:ext cx="6558684" cy="300553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40000"/>
              </a:lnSpc>
            </a:pPr>
            <a:r>
              <a:rPr lang="de-DE" sz="2800" b="1" dirty="0" smtClean="0">
                <a:solidFill>
                  <a:schemeClr val="tx1"/>
                </a:solidFill>
                <a:latin typeface="Open Sans"/>
                <a:cs typeface="Open Sans"/>
              </a:rPr>
              <a:t>3 von 4 Deutschen</a:t>
            </a:r>
            <a:endParaRPr lang="de-DE" sz="2800" b="1" dirty="0">
              <a:solidFill>
                <a:schemeClr val="tx1"/>
              </a:solidFill>
              <a:latin typeface="Open Sans"/>
              <a:cs typeface="Open Sans"/>
            </a:endParaRP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erkranken aufgrund schlechter Lebensgewohnheiten</a:t>
            </a:r>
          </a:p>
          <a:p>
            <a:pPr lvl="2" indent="-342900" algn="l">
              <a:lnSpc>
                <a:spcPct val="140000"/>
              </a:lnSpc>
              <a:spcAft>
                <a:spcPts val="600"/>
              </a:spcAft>
              <a:buClr>
                <a:srgbClr val="294252"/>
              </a:buClr>
              <a:buFont typeface="Wingdings" charset="0"/>
              <a:buChar char="Ø"/>
            </a:pPr>
            <a:r>
              <a:rPr lang="de-DE" dirty="0">
                <a:solidFill>
                  <a:schemeClr val="tx1"/>
                </a:solidFill>
                <a:latin typeface="Open Sans"/>
                <a:ea typeface="ＭＳ Ｐゴシック" charset="0"/>
                <a:cs typeface="Open Sans"/>
              </a:rPr>
              <a:t>d</a:t>
            </a:r>
            <a:r>
              <a:rPr lang="de-DE" dirty="0" smtClean="0">
                <a:solidFill>
                  <a:schemeClr val="tx1"/>
                </a:solidFill>
                <a:latin typeface="Open Sans"/>
                <a:ea typeface="ＭＳ Ｐゴシック" charset="0"/>
                <a:cs typeface="Open Sans"/>
              </a:rPr>
              <a:t>iese Erkrankungen lassen sich anschließend nur schwer behandeln</a:t>
            </a:r>
            <a:endParaRPr lang="de-DE" dirty="0">
              <a:solidFill>
                <a:schemeClr val="tx1"/>
              </a:solidFill>
              <a:latin typeface="Open Sans"/>
              <a:ea typeface="ＭＳ Ｐゴシック" charset="0"/>
              <a:cs typeface="Open Sans"/>
            </a:endParaRPr>
          </a:p>
        </p:txBody>
      </p:sp>
      <p:sp>
        <p:nvSpPr>
          <p:cNvPr id="12" name="Ecken des Rechtecks auf der gleichen Seite abrunden 11"/>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13" name="Textfeld 12"/>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sp>
        <p:nvSpPr>
          <p:cNvPr id="18" name="Inhaltsplatzhalter 2"/>
          <p:cNvSpPr txBox="1">
            <a:spLocks/>
          </p:cNvSpPr>
          <p:nvPr/>
        </p:nvSpPr>
        <p:spPr>
          <a:xfrm>
            <a:off x="214898" y="4350244"/>
            <a:ext cx="8929102" cy="1495457"/>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40000"/>
              </a:lnSpc>
            </a:pPr>
            <a:r>
              <a:rPr lang="de-DE" sz="2800" b="1" dirty="0" smtClean="0">
                <a:solidFill>
                  <a:schemeClr val="tx1"/>
                </a:solidFill>
                <a:latin typeface="Open Sans"/>
                <a:cs typeface="Open Sans"/>
              </a:rPr>
              <a:t>Bis zu 75% der Erkrankungen ließen sich durch Lifestyle – Änderungen vermeiden bzw. günstig beeinflussen !</a:t>
            </a:r>
            <a:endParaRPr lang="de-DE" sz="2800" b="1" dirty="0">
              <a:solidFill>
                <a:schemeClr val="tx1"/>
              </a:solidFill>
              <a:latin typeface="Open Sans"/>
              <a:cs typeface="Open Sans"/>
            </a:endParaRPr>
          </a:p>
        </p:txBody>
      </p:sp>
    </p:spTree>
    <p:extLst>
      <p:ext uri="{BB962C8B-B14F-4D97-AF65-F5344CB8AC3E}">
        <p14:creationId xmlns:p14="http://schemas.microsoft.com/office/powerpoint/2010/main" val="6579486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2134952" y="-1968015"/>
            <a:ext cx="1092062" cy="5361964"/>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5333011" cy="523220"/>
          </a:xfrm>
          <a:prstGeom prst="rect">
            <a:avLst/>
          </a:prstGeom>
          <a:noFill/>
        </p:spPr>
        <p:txBody>
          <a:bodyPr wrap="none" rtlCol="0">
            <a:spAutoFit/>
          </a:bodyPr>
          <a:lstStyle/>
          <a:p>
            <a:r>
              <a:rPr lang="de-DE" sz="2800" b="1" dirty="0" smtClean="0">
                <a:solidFill>
                  <a:srgbClr val="FFFFFF"/>
                </a:solidFill>
                <a:latin typeface="Open Sans"/>
                <a:cs typeface="Open Sans"/>
              </a:rPr>
              <a:t>Wenn wir nicht umdenken ... </a:t>
            </a:r>
            <a:endParaRPr lang="de-DE" sz="2800" b="1" dirty="0">
              <a:solidFill>
                <a:srgbClr val="FFFFFF"/>
              </a:solidFill>
              <a:latin typeface="Open Sans"/>
              <a:cs typeface="Open Sans"/>
            </a:endParaRPr>
          </a:p>
        </p:txBody>
      </p:sp>
      <p:sp>
        <p:nvSpPr>
          <p:cNvPr id="8" name="Inhaltsplatzhalter 2"/>
          <p:cNvSpPr txBox="1">
            <a:spLocks/>
          </p:cNvSpPr>
          <p:nvPr/>
        </p:nvSpPr>
        <p:spPr>
          <a:xfrm>
            <a:off x="214898" y="1214253"/>
            <a:ext cx="7797228"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40000"/>
              </a:lnSpc>
            </a:pPr>
            <a:r>
              <a:rPr lang="de-DE" sz="2800" b="1" dirty="0">
                <a:solidFill>
                  <a:schemeClr val="tx1"/>
                </a:solidFill>
                <a:latin typeface="Open Sans"/>
                <a:cs typeface="Open Sans"/>
              </a:rPr>
              <a:t>dann </a:t>
            </a:r>
            <a:r>
              <a:rPr lang="de-DE" sz="2800" b="1" dirty="0" smtClean="0">
                <a:solidFill>
                  <a:schemeClr val="tx1"/>
                </a:solidFill>
                <a:latin typeface="Open Sans"/>
                <a:cs typeface="Open Sans"/>
              </a:rPr>
              <a:t>werden im </a:t>
            </a:r>
            <a:r>
              <a:rPr lang="de-DE" sz="2800" b="1" dirty="0">
                <a:solidFill>
                  <a:schemeClr val="tx1"/>
                </a:solidFill>
                <a:latin typeface="Open Sans"/>
                <a:cs typeface="Open Sans"/>
              </a:rPr>
              <a:t>Jahre </a:t>
            </a:r>
            <a:r>
              <a:rPr lang="de-DE" sz="2800" b="1" dirty="0" smtClean="0">
                <a:solidFill>
                  <a:schemeClr val="tx1"/>
                </a:solidFill>
                <a:latin typeface="Open Sans"/>
                <a:cs typeface="Open Sans"/>
              </a:rPr>
              <a:t>2020</a:t>
            </a:r>
            <a:endParaRPr lang="de-DE" sz="2800" b="1" dirty="0">
              <a:solidFill>
                <a:schemeClr val="tx1"/>
              </a:solidFill>
              <a:latin typeface="Open Sans"/>
              <a:cs typeface="Open Sans"/>
            </a:endParaRP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die Gesundheitsausgaben von knapp 300 Mrd. Euro im Jahr 2012 auf ca. 500 Mrd. Euro im Jahr 2020 anwachsen</a:t>
            </a:r>
            <a:endParaRPr lang="de-DE" dirty="0">
              <a:solidFill>
                <a:schemeClr val="tx1"/>
              </a:solidFill>
              <a:latin typeface="Open Sans"/>
              <a:ea typeface="ＭＳ Ｐゴシック" charset="0"/>
              <a:cs typeface="Open Sans"/>
            </a:endParaRPr>
          </a:p>
          <a:p>
            <a:pPr algn="l">
              <a:lnSpc>
                <a:spcPct val="140000"/>
              </a:lnSpc>
            </a:pPr>
            <a:r>
              <a:rPr lang="de-DE" sz="2800" b="1" dirty="0" smtClean="0">
                <a:solidFill>
                  <a:schemeClr val="tx1"/>
                </a:solidFill>
                <a:latin typeface="Open Sans"/>
                <a:cs typeface="Open Sans"/>
              </a:rPr>
              <a:t>dann werden im Jahre 2075 </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die Menschen bis zu ihrem 78. LJ arbeiten</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die Kassenbeiträge auf über 50 % steigen</a:t>
            </a:r>
            <a:endParaRPr lang="de-DE" dirty="0" smtClean="0">
              <a:solidFill>
                <a:schemeClr val="tx1"/>
              </a:solidFill>
              <a:latin typeface="Open Sans"/>
              <a:ea typeface="ＭＳ Ｐゴシック" charset="0"/>
              <a:cs typeface="Open Sans"/>
              <a:sym typeface="Wingdings" charset="0"/>
            </a:endParaRP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nur 20 % der Ansprüche erfüllt werden</a:t>
            </a:r>
          </a:p>
        </p:txBody>
      </p:sp>
      <p:sp>
        <p:nvSpPr>
          <p:cNvPr id="2" name="Textfeld 1"/>
          <p:cNvSpPr txBox="1"/>
          <p:nvPr/>
        </p:nvSpPr>
        <p:spPr>
          <a:xfrm>
            <a:off x="214898" y="6494087"/>
            <a:ext cx="1726479" cy="276999"/>
          </a:xfrm>
          <a:prstGeom prst="rect">
            <a:avLst/>
          </a:prstGeom>
          <a:noFill/>
        </p:spPr>
        <p:txBody>
          <a:bodyPr wrap="none" rtlCol="0">
            <a:spAutoFit/>
          </a:bodyPr>
          <a:lstStyle/>
          <a:p>
            <a:r>
              <a:rPr lang="de-DE" sz="1200" dirty="0" smtClean="0"/>
              <a:t>Vorlesung EBS, Prof. MIS</a:t>
            </a:r>
            <a:endParaRPr lang="de-DE" sz="1200" dirty="0"/>
          </a:p>
        </p:txBody>
      </p:sp>
      <p:pic>
        <p:nvPicPr>
          <p:cNvPr id="10" name="Bild 9"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2774538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236656" y="-1069720"/>
            <a:ext cx="1092062" cy="3565373"/>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536420" cy="523220"/>
          </a:xfrm>
          <a:prstGeom prst="rect">
            <a:avLst/>
          </a:prstGeom>
          <a:noFill/>
        </p:spPr>
        <p:txBody>
          <a:bodyPr wrap="none" rtlCol="0">
            <a:spAutoFit/>
          </a:bodyPr>
          <a:lstStyle/>
          <a:p>
            <a:r>
              <a:rPr lang="de-DE" sz="2800" b="1" dirty="0" smtClean="0">
                <a:solidFill>
                  <a:srgbClr val="FFFFFF"/>
                </a:solidFill>
                <a:latin typeface="Open Sans"/>
                <a:cs typeface="Open Sans"/>
              </a:rPr>
              <a:t>... also umdenken !</a:t>
            </a:r>
            <a:endParaRPr lang="de-DE" sz="2800" b="1" dirty="0">
              <a:solidFill>
                <a:srgbClr val="FFFFFF"/>
              </a:solidFill>
              <a:latin typeface="Open Sans"/>
              <a:cs typeface="Open Sans"/>
            </a:endParaRPr>
          </a:p>
        </p:txBody>
      </p:sp>
      <p:pic>
        <p:nvPicPr>
          <p:cNvPr id="19" name="Bild 18" descr="logo-sanex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graphicFrame>
        <p:nvGraphicFramePr>
          <p:cNvPr id="2" name="Diagramm 1"/>
          <p:cNvGraphicFramePr/>
          <p:nvPr>
            <p:extLst>
              <p:ext uri="{D42A27DB-BD31-4B8C-83A1-F6EECF244321}">
                <p14:modId xmlns:p14="http://schemas.microsoft.com/office/powerpoint/2010/main" val="481489079"/>
              </p:ext>
            </p:extLst>
          </p:nvPr>
        </p:nvGraphicFramePr>
        <p:xfrm>
          <a:off x="28952" y="1335546"/>
          <a:ext cx="8225740" cy="523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Bild 7" descr="juvanti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250" y="2245340"/>
            <a:ext cx="750106" cy="750106"/>
          </a:xfrm>
          <a:prstGeom prst="rect">
            <a:avLst/>
          </a:prstGeom>
        </p:spPr>
      </p:pic>
      <p:sp>
        <p:nvSpPr>
          <p:cNvPr id="9" name="Textfeld 8"/>
          <p:cNvSpPr txBox="1"/>
          <p:nvPr/>
        </p:nvSpPr>
        <p:spPr>
          <a:xfrm>
            <a:off x="6078677" y="2913407"/>
            <a:ext cx="934533" cy="369332"/>
          </a:xfrm>
          <a:prstGeom prst="rect">
            <a:avLst/>
          </a:prstGeom>
          <a:noFill/>
        </p:spPr>
        <p:txBody>
          <a:bodyPr wrap="none" rtlCol="0">
            <a:spAutoFit/>
          </a:bodyPr>
          <a:lstStyle/>
          <a:p>
            <a:r>
              <a:rPr lang="de-DE" dirty="0" err="1" smtClean="0"/>
              <a:t>Juvantis</a:t>
            </a:r>
            <a:endParaRPr lang="de-DE" dirty="0"/>
          </a:p>
        </p:txBody>
      </p:sp>
      <p:sp>
        <p:nvSpPr>
          <p:cNvPr id="10" name="Gebogener Pfeil 9"/>
          <p:cNvSpPr/>
          <p:nvPr/>
        </p:nvSpPr>
        <p:spPr>
          <a:xfrm rot="4619682">
            <a:off x="3051983" y="1006261"/>
            <a:ext cx="2889826" cy="2889826"/>
          </a:xfrm>
          <a:prstGeom prst="circularArrow">
            <a:avLst>
              <a:gd name="adj1" fmla="val 5984"/>
              <a:gd name="adj2" fmla="val 394124"/>
              <a:gd name="adj3" fmla="val 13313824"/>
              <a:gd name="adj4" fmla="val 10508221"/>
              <a:gd name="adj5" fmla="val 6981"/>
            </a:avLst>
          </a:prstGeom>
          <a:solidFill>
            <a:schemeClr val="tx1">
              <a:lumMod val="65000"/>
              <a:lumOff val="35000"/>
            </a:scheme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1" name="Bild 10"/>
          <p:cNvPicPr>
            <a:picLocks noChangeAspect="1"/>
          </p:cNvPicPr>
          <p:nvPr/>
        </p:nvPicPr>
        <p:blipFill>
          <a:blip r:embed="rId9"/>
          <a:stretch>
            <a:fillRect/>
          </a:stretch>
        </p:blipFill>
        <p:spPr>
          <a:xfrm>
            <a:off x="1977329" y="4869878"/>
            <a:ext cx="1212052" cy="1076802"/>
          </a:xfrm>
          <a:prstGeom prst="rect">
            <a:avLst/>
          </a:prstGeom>
        </p:spPr>
      </p:pic>
    </p:spTree>
    <p:extLst>
      <p:ext uri="{BB962C8B-B14F-4D97-AF65-F5344CB8AC3E}">
        <p14:creationId xmlns:p14="http://schemas.microsoft.com/office/powerpoint/2010/main" val="25877865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cken des Rechtecks auf der gleichen Seite abrunden 3"/>
          <p:cNvSpPr/>
          <p:nvPr/>
        </p:nvSpPr>
        <p:spPr>
          <a:xfrm rot="5400000">
            <a:off x="417546" y="-250609"/>
            <a:ext cx="1092062" cy="1927152"/>
          </a:xfrm>
          <a:prstGeom prst="round2SameRect">
            <a:avLst/>
          </a:prstGeom>
          <a:solidFill>
            <a:srgbClr val="5AC825"/>
          </a:solidFill>
          <a:ln>
            <a:solidFill>
              <a:srgbClr val="5AC8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5" name="Textfeld 4"/>
          <p:cNvSpPr txBox="1"/>
          <p:nvPr/>
        </p:nvSpPr>
        <p:spPr>
          <a:xfrm>
            <a:off x="28952" y="431487"/>
            <a:ext cx="1898201" cy="523220"/>
          </a:xfrm>
          <a:prstGeom prst="rect">
            <a:avLst/>
          </a:prstGeom>
          <a:noFill/>
        </p:spPr>
        <p:txBody>
          <a:bodyPr wrap="none" rtlCol="0">
            <a:spAutoFit/>
          </a:bodyPr>
          <a:lstStyle/>
          <a:p>
            <a:r>
              <a:rPr lang="de-DE" sz="2800" b="1" dirty="0" smtClean="0">
                <a:solidFill>
                  <a:srgbClr val="FFFFFF"/>
                </a:solidFill>
                <a:latin typeface="Open Sans"/>
                <a:cs typeface="Open Sans"/>
              </a:rPr>
              <a:t>JUVANTIS</a:t>
            </a:r>
            <a:endParaRPr lang="de-DE" sz="2800" b="1" dirty="0">
              <a:solidFill>
                <a:srgbClr val="FFFFFF"/>
              </a:solidFill>
              <a:latin typeface="Open Sans"/>
              <a:cs typeface="Open Sans"/>
            </a:endParaRPr>
          </a:p>
        </p:txBody>
      </p:sp>
      <p:pic>
        <p:nvPicPr>
          <p:cNvPr id="6" name="Bild 5" descr="juvan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938" y="166937"/>
            <a:ext cx="1092062" cy="1092062"/>
          </a:xfrm>
          <a:prstGeom prst="rect">
            <a:avLst/>
          </a:prstGeom>
        </p:spPr>
      </p:pic>
      <p:sp>
        <p:nvSpPr>
          <p:cNvPr id="8" name="Textfeld 7"/>
          <p:cNvSpPr txBox="1"/>
          <p:nvPr/>
        </p:nvSpPr>
        <p:spPr>
          <a:xfrm>
            <a:off x="925899" y="1105898"/>
            <a:ext cx="6878806" cy="6260176"/>
          </a:xfrm>
          <a:prstGeom prst="rect">
            <a:avLst/>
          </a:prstGeom>
          <a:noFill/>
        </p:spPr>
        <p:txBody>
          <a:bodyPr wrap="none" rtlCol="0">
            <a:spAutoFit/>
          </a:bodyPr>
          <a:lstStyle/>
          <a:p>
            <a:pPr marL="342900" indent="-342900">
              <a:lnSpc>
                <a:spcPct val="140000"/>
              </a:lnSpc>
              <a:buFont typeface="+mj-ea"/>
              <a:buAutoNum type="circleNumDbPlain"/>
            </a:pPr>
            <a:r>
              <a:rPr lang="de-DE" sz="3600" dirty="0" smtClean="0">
                <a:latin typeface="Open Sans"/>
                <a:cs typeface="Open Sans"/>
              </a:rPr>
              <a:t>   Fokus auf Volkskrankheiten</a:t>
            </a:r>
          </a:p>
          <a:p>
            <a:pPr marL="342900" indent="-342900">
              <a:lnSpc>
                <a:spcPct val="140000"/>
              </a:lnSpc>
              <a:buFont typeface="+mj-ea"/>
              <a:buAutoNum type="circleNumDbPlain"/>
            </a:pPr>
            <a:r>
              <a:rPr lang="de-DE" sz="3600" dirty="0" smtClean="0">
                <a:latin typeface="Open Sans"/>
                <a:cs typeface="Open Sans"/>
              </a:rPr>
              <a:t>   Evidenzbasierte Konzepte</a:t>
            </a:r>
          </a:p>
          <a:p>
            <a:pPr marL="342900" indent="-342900">
              <a:lnSpc>
                <a:spcPct val="140000"/>
              </a:lnSpc>
              <a:buFont typeface="+mj-ea"/>
              <a:buAutoNum type="circleNumDbPlain"/>
            </a:pPr>
            <a:r>
              <a:rPr lang="de-DE" sz="3600" dirty="0" smtClean="0">
                <a:latin typeface="Open Sans"/>
                <a:cs typeface="Open Sans"/>
              </a:rPr>
              <a:t>   Multiple Schnittstellen</a:t>
            </a:r>
          </a:p>
          <a:p>
            <a:pPr marL="342900" indent="-342900">
              <a:lnSpc>
                <a:spcPct val="140000"/>
              </a:lnSpc>
              <a:buFont typeface="+mj-ea"/>
              <a:buAutoNum type="circleNumDbPlain"/>
            </a:pPr>
            <a:r>
              <a:rPr lang="de-DE" sz="3600" dirty="0" smtClean="0">
                <a:latin typeface="Open Sans"/>
                <a:cs typeface="Open Sans"/>
              </a:rPr>
              <a:t>   Hohe Ergonomie</a:t>
            </a:r>
          </a:p>
          <a:p>
            <a:pPr marL="342900" indent="-342900">
              <a:lnSpc>
                <a:spcPct val="140000"/>
              </a:lnSpc>
              <a:buFont typeface="+mj-ea"/>
              <a:buAutoNum type="circleNumDbPlain"/>
            </a:pPr>
            <a:r>
              <a:rPr lang="de-DE" sz="3600" dirty="0" smtClean="0">
                <a:latin typeface="Open Sans"/>
                <a:cs typeface="Open Sans"/>
              </a:rPr>
              <a:t>   Experten-Feedback</a:t>
            </a:r>
          </a:p>
          <a:p>
            <a:pPr marL="342900" indent="-342900">
              <a:lnSpc>
                <a:spcPct val="140000"/>
              </a:lnSpc>
              <a:buFont typeface="+mj-ea"/>
              <a:buAutoNum type="circleNumDbPlain"/>
            </a:pPr>
            <a:r>
              <a:rPr lang="de-DE" sz="3600" dirty="0" smtClean="0">
                <a:latin typeface="Open Sans"/>
                <a:cs typeface="Open Sans"/>
              </a:rPr>
              <a:t>   </a:t>
            </a:r>
            <a:r>
              <a:rPr lang="de-DE" sz="3600" dirty="0" err="1" smtClean="0">
                <a:latin typeface="Open Sans"/>
                <a:cs typeface="Open Sans"/>
              </a:rPr>
              <a:t>Outcomes</a:t>
            </a:r>
            <a:endParaRPr lang="de-DE" sz="3600" dirty="0" smtClean="0">
              <a:latin typeface="Open Sans"/>
              <a:cs typeface="Open Sans"/>
            </a:endParaRPr>
          </a:p>
          <a:p>
            <a:pPr marL="342900" indent="-342900">
              <a:lnSpc>
                <a:spcPct val="140000"/>
              </a:lnSpc>
              <a:buFont typeface="+mj-ea"/>
              <a:buAutoNum type="circleNumDbPlain"/>
            </a:pPr>
            <a:r>
              <a:rPr lang="de-DE" sz="3600" dirty="0">
                <a:latin typeface="Open Sans"/>
                <a:cs typeface="Open Sans"/>
              </a:rPr>
              <a:t> </a:t>
            </a:r>
            <a:r>
              <a:rPr lang="de-DE" sz="3600" dirty="0" smtClean="0">
                <a:latin typeface="Open Sans"/>
                <a:cs typeface="Open Sans"/>
              </a:rPr>
              <a:t>  Datenschutz</a:t>
            </a:r>
          </a:p>
          <a:p>
            <a:pPr marL="342900" indent="-342900">
              <a:lnSpc>
                <a:spcPct val="140000"/>
              </a:lnSpc>
              <a:buFont typeface="+mj-ea"/>
              <a:buAutoNum type="circleNumDbPlain"/>
            </a:pPr>
            <a:endParaRPr lang="de-DE" sz="3600" dirty="0">
              <a:latin typeface="Open Sans"/>
              <a:cs typeface="Open Sans"/>
            </a:endParaRPr>
          </a:p>
        </p:txBody>
      </p:sp>
      <p:pic>
        <p:nvPicPr>
          <p:cNvPr id="7" name="Bild 6" descr="logo-sanex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01" y="6316089"/>
            <a:ext cx="1818871" cy="378932"/>
          </a:xfrm>
          <a:prstGeom prst="rect">
            <a:avLst/>
          </a:prstGeom>
        </p:spPr>
      </p:pic>
    </p:spTree>
    <p:extLst>
      <p:ext uri="{BB962C8B-B14F-4D97-AF65-F5344CB8AC3E}">
        <p14:creationId xmlns:p14="http://schemas.microsoft.com/office/powerpoint/2010/main" val="5586358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1120</Words>
  <Application>Microsoft Macintosh PowerPoint</Application>
  <PresentationFormat>Bildschirmpräsentation (4:3)</PresentationFormat>
  <Paragraphs>266</Paragraphs>
  <Slides>45</Slides>
  <Notes>12</Notes>
  <HiddenSlides>0</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Office-Design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Sanexio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Siegbert Dr. Stracke</dc:creator>
  <cp:lastModifiedBy>Dr. Siegbert Stracke</cp:lastModifiedBy>
  <cp:revision>170</cp:revision>
  <dcterms:created xsi:type="dcterms:W3CDTF">2014-09-18T15:59:42Z</dcterms:created>
  <dcterms:modified xsi:type="dcterms:W3CDTF">2015-02-14T06:49:23Z</dcterms:modified>
</cp:coreProperties>
</file>